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embeddedFontLst>
    <p:embeddedFont>
      <p:font typeface="Cambria" panose="02040503050406030204" pitchFamily="18" charset="0"/>
      <p:regular r:id="rId25"/>
      <p:bold r:id="rId26"/>
      <p:italic r:id="rId27"/>
      <p:boldItalic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omic Sans MS" panose="030F0702030302020204" pitchFamily="66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513D5A6-BDF7-49E1-A33E-F87075201AEF}">
  <a:tblStyle styleId="{A513D5A6-BDF7-49E1-A33E-F87075201A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68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81674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6781b375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46781b375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Google Shape;41;p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0" y="4323810"/>
            <a:ext cx="1744652" cy="778589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sldNum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Google Shape;109;p11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1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 con didascalia">
  <p:cSld name="Citazione con didascalia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body" idx="1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body" idx="2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Google Shape;117;p12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19" name="Google Shape;119;p12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Google Shape;120;p12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">
  <p:cSld name="Scheda nom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 citazione">
  <p:cSld name="Scheda nome citazion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4" name="Google Shape;134;p14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36" name="Google Shape;136;p14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Google Shape;137;p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o o falso">
  <p:cSld name="Vero o falso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15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4" name="Google Shape;144;p15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body" idx="1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1" name="Google Shape;151;p16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body" idx="1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8" name="Google Shape;158;p1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Google Shape;50;p3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2" name="Google Shape;62;p5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Google Shape;70;p6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body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Google Shape;80;p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5" name="Google Shape;85;p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6" name="Google Shape;86;p8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8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 txBox="1"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body"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body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4" name="Google Shape;94;p9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0"/>
          <p:cNvSpPr>
            <a:spLocks noGrp="1"/>
          </p:cNvSpPr>
          <p:nvPr>
            <p:ph type="pic" idx="2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Google Shape;99;p10"/>
          <p:cNvSpPr txBox="1">
            <a:spLocks noGrp="1"/>
          </p:cNvSpPr>
          <p:nvPr>
            <p:ph type="body" idx="1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2" name="Google Shape;102;p10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1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1"/>
          <p:cNvGrpSpPr/>
          <p:nvPr/>
        </p:nvGrpSpPr>
        <p:grpSpPr>
          <a:xfrm>
            <a:off x="27222" y="-786"/>
            <a:ext cx="2356674" cy="6854039"/>
            <a:chOff x="6627813" y="194833"/>
            <a:chExt cx="1952625" cy="5678918"/>
          </a:xfrm>
        </p:grpSpPr>
        <p:sp>
          <p:nvSpPr>
            <p:cNvPr id="20" name="Google Shape;20;p1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1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Google Shape;37;p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AC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oogle.com/document/d/1bGwo1xwNWMuhWrqVpOSxiRpTUAlTyEQvb9skjHBVMS0/edit" TargetMode="Externa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hyperlink" Target="https://docs.google.com/document/d/1qS1b1quuGslgnPO_3_zDPvaA5YwTvmtfMRaNx1PbvT0/edit" TargetMode="External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cpascolialvaro.gov.it/" TargetMode="External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>
            <a:spLocks noGrp="1"/>
          </p:cNvSpPr>
          <p:nvPr>
            <p:ph type="ctrTitle"/>
          </p:nvPr>
        </p:nvSpPr>
        <p:spPr>
          <a:xfrm>
            <a:off x="1510352" y="1194197"/>
            <a:ext cx="9144000" cy="136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450215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it-IT" sz="2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ISTITUTO COMPRENSIVO STATALE </a:t>
            </a:r>
            <a:r>
              <a:rPr lang="it-IT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DON  L. MILANI</a:t>
            </a:r>
            <a:r>
              <a:rPr lang="it-IT"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000" b="0" i="1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Scuola dell’Infanzia – Scuola Primaria – Scuola Secondaria di primo grado</a:t>
            </a:r>
            <a:r>
              <a:rPr lang="it-IT" sz="2000" b="1" i="0" u="none" strike="noStrike" cap="non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it-IT" sz="2000" b="1" i="0" u="none" strike="noStrike" cap="non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2000" b="0" i="0" u="none" strike="noStrike" cap="non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Google Shape;165;p18"/>
          <p:cNvSpPr txBox="1">
            <a:spLocks noGrp="1"/>
          </p:cNvSpPr>
          <p:nvPr>
            <p:ph type="subTitle" idx="1"/>
          </p:nvPr>
        </p:nvSpPr>
        <p:spPr>
          <a:xfrm>
            <a:off x="1624048" y="244487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rPr lang="it-IT"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Quando avete buttato nel mondo di oggi un ragazzo senza istruzione </a:t>
            </a:r>
            <a:r>
              <a:rPr lang="it-IT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avete buttato in cielo un passerotto senz'ali.</a:t>
            </a:r>
            <a:r>
              <a:rPr lang="it-IT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Da  “</a:t>
            </a:r>
            <a:r>
              <a:rPr lang="it-IT" sz="1800" b="0" i="1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La parola fa eguali” di Don L. Milani</a:t>
            </a:r>
            <a:r>
              <a:rPr lang="it-IT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1744" y="233947"/>
            <a:ext cx="101917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86544" y="295275"/>
            <a:ext cx="848258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 descr="downloa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8821" y="3451589"/>
            <a:ext cx="1200150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8" descr="passerott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29902" y="3591529"/>
            <a:ext cx="110490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 descr="librodonmilani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45668" y="3379357"/>
            <a:ext cx="971550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8"/>
          <p:cNvSpPr/>
          <p:nvPr/>
        </p:nvSpPr>
        <p:spPr>
          <a:xfrm>
            <a:off x="1742364" y="5149973"/>
            <a:ext cx="7751928" cy="57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2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Piano Triennale Offerta Formativa</a:t>
            </a:r>
            <a:endParaRPr sz="13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72" name="Google Shape;172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9600" y="291100"/>
            <a:ext cx="666750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"/>
          <p:cNvSpPr txBox="1">
            <a:spLocks noGrp="1"/>
          </p:cNvSpPr>
          <p:nvPr>
            <p:ph type="title"/>
          </p:nvPr>
        </p:nvSpPr>
        <p:spPr>
          <a:xfrm>
            <a:off x="1119117" y="201029"/>
            <a:ext cx="10972800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40"/>
              <a:buFont typeface="Century Gothic"/>
              <a:buNone/>
            </a:pPr>
            <a:r>
              <a:rPr lang="it-IT" sz="3240" b="1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PRIORITA’, TRAGUARDI E OBIETTIVI DESUNTI DAL RAV</a:t>
            </a:r>
            <a:r>
              <a:rPr lang="it-IT" sz="324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it-IT" sz="324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3240" b="0" i="0" u="none" strike="noStrike" cap="non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27"/>
          <p:cNvSpPr txBox="1">
            <a:spLocks noGrp="1"/>
          </p:cNvSpPr>
          <p:nvPr>
            <p:ph type="body" idx="1"/>
          </p:nvPr>
        </p:nvSpPr>
        <p:spPr>
          <a:xfrm>
            <a:off x="1729403" y="1178257"/>
            <a:ext cx="8915400" cy="290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</a:pPr>
            <a:r>
              <a:rPr lang="it-IT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</a:t>
            </a:r>
            <a:r>
              <a:rPr lang="it-IT" sz="2000" b="1" i="0" u="none" strike="noStrike" cap="none">
                <a:solidFill>
                  <a:srgbClr val="EE6C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priorità</a:t>
            </a:r>
            <a:r>
              <a:rPr lang="it-IT"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 l’Istituto si è assegnato per il prossimo triennio sono:</a:t>
            </a:r>
            <a:endParaRPr sz="1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</a:pPr>
            <a:r>
              <a:rPr lang="it-IT"/>
              <a:t>Miglioramento dei r</a:t>
            </a:r>
            <a:r>
              <a:rPr lang="it-IT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isultati nelle prove standardizzate nazionali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</a:pPr>
            <a:r>
              <a:rPr lang="it-IT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Sviluppo delle competenze sociali nella scuola dell'infanzia, primaria e secondaria.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</a:pPr>
            <a:r>
              <a:rPr lang="it-IT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Incidenza degli apporti disciplinari nelle competenze chiave e di cittadinanza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Google Shape;246;p27"/>
          <p:cNvSpPr/>
          <p:nvPr/>
        </p:nvSpPr>
        <p:spPr>
          <a:xfrm>
            <a:off x="1119117" y="3278135"/>
            <a:ext cx="9935570" cy="296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390" marR="0" lvl="0" indent="0" algn="just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</a:t>
            </a:r>
            <a:r>
              <a:rPr lang="it-IT" sz="2000" b="1" i="0" u="none" strike="noStrike" cap="none">
                <a:solidFill>
                  <a:srgbClr val="EE6C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traguardi </a:t>
            </a:r>
            <a:r>
              <a:rPr lang="it-IT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 l’Istituto si è assegnato in relazione alle priorità sono:</a:t>
            </a:r>
            <a:endParaRPr/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/>
          </a:p>
          <a:p>
            <a:pPr marL="342900" marR="27051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it-IT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Portare la percentuale di alunni che si posizionano nei livelli 1 e 2 all'interno della media nazionale.</a:t>
            </a:r>
            <a:endParaRPr/>
          </a:p>
          <a:p>
            <a:pPr marL="342900" marR="0" lvl="0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it-IT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Portare la variabilità tra le classi all'interno della media del sud e isole.</a:t>
            </a:r>
            <a:endParaRPr/>
          </a:p>
          <a:p>
            <a:pPr marL="342900" marR="113029" lvl="0" indent="-342900" algn="l" rtl="0">
              <a:lnSpc>
                <a:spcPct val="115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it-IT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Miglioramento delle competenze chiave e di cittadinanza in tutti e tre gli ordini di scuola dell’Istituto (infanzia, primaria e secondaria di primo grado);</a:t>
            </a:r>
            <a:endParaRPr/>
          </a:p>
          <a:p>
            <a:pPr marL="342900" marR="113029" lvl="0" indent="-342900" algn="l" rtl="0">
              <a:lnSpc>
                <a:spcPct val="115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it-IT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Sviluppare competenze in materia di cittadinanza attiva e democratica, in relazione allo sviluppo dell'età evolutiva.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8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3" name="Google Shape;2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"/>
            <a:ext cx="12192000" cy="6857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"/>
          <p:cNvSpPr/>
          <p:nvPr/>
        </p:nvSpPr>
        <p:spPr>
          <a:xfrm>
            <a:off x="370286" y="1049608"/>
            <a:ext cx="11175720" cy="1205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2385" lvl="0" indent="0" algn="just" rtl="0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Strettamente connesso alla Mission e alla Vision del nostro Istituto è il </a:t>
            </a:r>
            <a:r>
              <a:rPr lang="it-IT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Piano di Miglioramento </a:t>
            </a:r>
            <a:r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che, partendo dalle criticità espresse nel RAV, delinea percorsi di miglioramento per il raggiungimento dei traguardi connessi alle priorità</a:t>
            </a: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5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Progetti del piano di miglioramento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5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5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QUI TOGLIEREI QUESTI PROGETTI E METTEREI LO</a:t>
            </a:r>
            <a:endParaRPr sz="1800" b="1">
              <a:solidFill>
                <a:srgbClr val="FF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5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SCHEMA IN CUI SI COLLEGANO LE PRIORITA’ CON I </a:t>
            </a:r>
            <a:endParaRPr sz="1800" b="1">
              <a:solidFill>
                <a:srgbClr val="FF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5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PROGETTI DEL PTOF </a:t>
            </a:r>
            <a:endParaRPr sz="1800" b="1">
              <a:solidFill>
                <a:srgbClr val="FF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9" name="Google Shape;259;p29"/>
          <p:cNvGrpSpPr/>
          <p:nvPr/>
        </p:nvGrpSpPr>
        <p:grpSpPr>
          <a:xfrm>
            <a:off x="5455838" y="2534459"/>
            <a:ext cx="6938417" cy="1316341"/>
            <a:chOff x="0" y="0"/>
            <a:chExt cx="6938417" cy="1316736"/>
          </a:xfrm>
        </p:grpSpPr>
        <p:sp>
          <p:nvSpPr>
            <p:cNvPr id="260" name="Google Shape;260;p29"/>
            <p:cNvSpPr/>
            <p:nvPr/>
          </p:nvSpPr>
          <p:spPr>
            <a:xfrm>
              <a:off x="656844" y="16764"/>
              <a:ext cx="5410200" cy="1299972"/>
            </a:xfrm>
            <a:custGeom>
              <a:avLst/>
              <a:gdLst/>
              <a:ahLst/>
              <a:cxnLst/>
              <a:rect l="l" t="t" r="r" b="b"/>
              <a:pathLst>
                <a:path w="5410200" h="1299972" extrusionOk="0">
                  <a:moveTo>
                    <a:pt x="649986" y="0"/>
                  </a:moveTo>
                  <a:lnTo>
                    <a:pt x="5410200" y="0"/>
                  </a:lnTo>
                  <a:lnTo>
                    <a:pt x="5410200" y="1299972"/>
                  </a:lnTo>
                  <a:lnTo>
                    <a:pt x="649986" y="1299972"/>
                  </a:lnTo>
                  <a:lnTo>
                    <a:pt x="0" y="649986"/>
                  </a:lnTo>
                  <a:lnTo>
                    <a:pt x="649986" y="0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656844" y="16764"/>
              <a:ext cx="5410200" cy="1299972"/>
            </a:xfrm>
            <a:custGeom>
              <a:avLst/>
              <a:gdLst/>
              <a:ahLst/>
              <a:cxnLst/>
              <a:rect l="l" t="t" r="r" b="b"/>
              <a:pathLst>
                <a:path w="5410200" h="1299972" extrusionOk="0">
                  <a:moveTo>
                    <a:pt x="5410200" y="1299972"/>
                  </a:moveTo>
                  <a:lnTo>
                    <a:pt x="649986" y="1299972"/>
                  </a:lnTo>
                  <a:lnTo>
                    <a:pt x="0" y="649986"/>
                  </a:lnTo>
                  <a:lnTo>
                    <a:pt x="649986" y="0"/>
                  </a:lnTo>
                  <a:lnTo>
                    <a:pt x="5410200" y="0"/>
                  </a:lnTo>
                  <a:close/>
                </a:path>
              </a:pathLst>
            </a:custGeom>
            <a:noFill/>
            <a:ln w="25900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2173351" y="330071"/>
              <a:ext cx="4209285" cy="448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Cresci…Amo i Cittadini: </a:t>
              </a:r>
              <a:endPara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1778635" y="692785"/>
              <a:ext cx="5159782" cy="448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educhi…Amo &amp; includi…Amo</a:t>
              </a:r>
              <a:endPara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4" name="Google Shape;264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1299972" cy="12999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5" name="Google Shape;265;p29"/>
            <p:cNvSpPr/>
            <p:nvPr/>
          </p:nvSpPr>
          <p:spPr>
            <a:xfrm>
              <a:off x="0" y="0"/>
              <a:ext cx="1299972" cy="1299972"/>
            </a:xfrm>
            <a:custGeom>
              <a:avLst/>
              <a:gdLst/>
              <a:ahLst/>
              <a:cxnLst/>
              <a:rect l="l" t="t" r="r" b="b"/>
              <a:pathLst>
                <a:path w="1299972" h="1299972" extrusionOk="0">
                  <a:moveTo>
                    <a:pt x="0" y="649986"/>
                  </a:moveTo>
                  <a:cubicBezTo>
                    <a:pt x="0" y="290957"/>
                    <a:pt x="290957" y="0"/>
                    <a:pt x="649986" y="0"/>
                  </a:cubicBezTo>
                  <a:cubicBezTo>
                    <a:pt x="1009015" y="0"/>
                    <a:pt x="1299972" y="290957"/>
                    <a:pt x="1299972" y="649986"/>
                  </a:cubicBezTo>
                  <a:cubicBezTo>
                    <a:pt x="1299972" y="1009015"/>
                    <a:pt x="1009015" y="1299972"/>
                    <a:pt x="649986" y="1299972"/>
                  </a:cubicBezTo>
                  <a:cubicBezTo>
                    <a:pt x="290957" y="1299972"/>
                    <a:pt x="0" y="1009015"/>
                    <a:pt x="0" y="649986"/>
                  </a:cubicBezTo>
                  <a:close/>
                </a:path>
              </a:pathLst>
            </a:custGeom>
            <a:noFill/>
            <a:ln w="25900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266" name="Google Shape;266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55838" y="3822904"/>
            <a:ext cx="6084335" cy="1322947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9"/>
          <p:cNvSpPr/>
          <p:nvPr/>
        </p:nvSpPr>
        <p:spPr>
          <a:xfrm>
            <a:off x="7372223" y="3890005"/>
            <a:ext cx="3439852" cy="52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Formi…Amo i Cittadini: 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9"/>
          <p:cNvSpPr/>
          <p:nvPr/>
        </p:nvSpPr>
        <p:spPr>
          <a:xfrm>
            <a:off x="6930631" y="4448813"/>
            <a:ext cx="5159566" cy="44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Potenzi…Amo &amp; migliori…Amo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9" name="Google Shape;269;p29"/>
          <p:cNvGrpSpPr/>
          <p:nvPr/>
        </p:nvGrpSpPr>
        <p:grpSpPr>
          <a:xfrm>
            <a:off x="5455838" y="5316753"/>
            <a:ext cx="6060440" cy="1301115"/>
            <a:chOff x="0" y="0"/>
            <a:chExt cx="6060948" cy="1301497"/>
          </a:xfrm>
        </p:grpSpPr>
        <p:sp>
          <p:nvSpPr>
            <p:cNvPr id="270" name="Google Shape;270;p29"/>
            <p:cNvSpPr/>
            <p:nvPr/>
          </p:nvSpPr>
          <p:spPr>
            <a:xfrm>
              <a:off x="649224" y="0"/>
              <a:ext cx="5411724" cy="1301497"/>
            </a:xfrm>
            <a:custGeom>
              <a:avLst/>
              <a:gdLst/>
              <a:ahLst/>
              <a:cxnLst/>
              <a:rect l="l" t="t" r="r" b="b"/>
              <a:pathLst>
                <a:path w="5411724" h="1301497" extrusionOk="0">
                  <a:moveTo>
                    <a:pt x="650748" y="0"/>
                  </a:moveTo>
                  <a:lnTo>
                    <a:pt x="5411724" y="0"/>
                  </a:lnTo>
                  <a:lnTo>
                    <a:pt x="5411724" y="1301497"/>
                  </a:lnTo>
                  <a:lnTo>
                    <a:pt x="650748" y="1301497"/>
                  </a:lnTo>
                  <a:lnTo>
                    <a:pt x="0" y="650748"/>
                  </a:lnTo>
                  <a:lnTo>
                    <a:pt x="650748" y="0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649224" y="0"/>
              <a:ext cx="5411724" cy="1301497"/>
            </a:xfrm>
            <a:custGeom>
              <a:avLst/>
              <a:gdLst/>
              <a:ahLst/>
              <a:cxnLst/>
              <a:rect l="l" t="t" r="r" b="b"/>
              <a:pathLst>
                <a:path w="5411724" h="1301497" extrusionOk="0">
                  <a:moveTo>
                    <a:pt x="5411724" y="1301497"/>
                  </a:moveTo>
                  <a:lnTo>
                    <a:pt x="650748" y="1301497"/>
                  </a:lnTo>
                  <a:lnTo>
                    <a:pt x="0" y="650748"/>
                  </a:lnTo>
                  <a:lnTo>
                    <a:pt x="650748" y="0"/>
                  </a:lnTo>
                  <a:lnTo>
                    <a:pt x="5411724" y="0"/>
                  </a:lnTo>
                  <a:close/>
                </a:path>
              </a:pathLst>
            </a:custGeom>
            <a:noFill/>
            <a:ln w="25900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72" name="Google Shape;272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1299972" cy="13014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3" name="Google Shape;273;p29"/>
            <p:cNvSpPr/>
            <p:nvPr/>
          </p:nvSpPr>
          <p:spPr>
            <a:xfrm>
              <a:off x="0" y="0"/>
              <a:ext cx="1299972" cy="1301497"/>
            </a:xfrm>
            <a:custGeom>
              <a:avLst/>
              <a:gdLst/>
              <a:ahLst/>
              <a:cxnLst/>
              <a:rect l="l" t="t" r="r" b="b"/>
              <a:pathLst>
                <a:path w="1299972" h="1301497" extrusionOk="0">
                  <a:moveTo>
                    <a:pt x="0" y="650748"/>
                  </a:moveTo>
                  <a:cubicBezTo>
                    <a:pt x="0" y="291338"/>
                    <a:pt x="290957" y="0"/>
                    <a:pt x="649986" y="0"/>
                  </a:cubicBezTo>
                  <a:cubicBezTo>
                    <a:pt x="1009015" y="0"/>
                    <a:pt x="1299972" y="291338"/>
                    <a:pt x="1299972" y="650748"/>
                  </a:cubicBezTo>
                  <a:cubicBezTo>
                    <a:pt x="1299972" y="1010145"/>
                    <a:pt x="1009015" y="1301497"/>
                    <a:pt x="649986" y="1301497"/>
                  </a:cubicBezTo>
                  <a:cubicBezTo>
                    <a:pt x="290957" y="1301497"/>
                    <a:pt x="0" y="1010145"/>
                    <a:pt x="0" y="650748"/>
                  </a:cubicBezTo>
                  <a:close/>
                </a:path>
              </a:pathLst>
            </a:custGeom>
            <a:noFill/>
            <a:ln w="25900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74" name="Google Shape;274;p29"/>
          <p:cNvSpPr/>
          <p:nvPr/>
        </p:nvSpPr>
        <p:spPr>
          <a:xfrm>
            <a:off x="4966715" y="5343140"/>
            <a:ext cx="6805684" cy="45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63800" marR="1292225" lvl="0" indent="-63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Comunichi…Amo: 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9"/>
          <p:cNvSpPr/>
          <p:nvPr/>
        </p:nvSpPr>
        <p:spPr>
          <a:xfrm>
            <a:off x="3852148" y="5962288"/>
            <a:ext cx="9034818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63800" marR="1220470" lvl="0" indent="-63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Implementi…Amo &amp; Condividi…Amo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9"/>
          <p:cNvSpPr/>
          <p:nvPr/>
        </p:nvSpPr>
        <p:spPr>
          <a:xfrm>
            <a:off x="1023582" y="115425"/>
            <a:ext cx="10413242" cy="1821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OBIETTIVO DELLA SCUOLA: </a:t>
            </a:r>
            <a:r>
              <a:rPr lang="it-IT" sz="3200" b="1" i="1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I PROGETTI DEL PIANO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EDUCARE PER FORMARE</a:t>
            </a:r>
            <a:r>
              <a:rPr lang="it-IT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it-IT" sz="18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Includere, Valorizzare, Crescere, Migliorare</a:t>
            </a:r>
            <a:endParaRPr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i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it-IT" sz="3600" b="1" i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0"/>
          <p:cNvSpPr txBox="1">
            <a:spLocks noGrp="1"/>
          </p:cNvSpPr>
          <p:nvPr>
            <p:ph type="title"/>
          </p:nvPr>
        </p:nvSpPr>
        <p:spPr>
          <a:xfrm>
            <a:off x="2197192" y="157084"/>
            <a:ext cx="9866881" cy="863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Century Gothic"/>
              <a:buNone/>
            </a:pPr>
            <a:r>
              <a:rPr lang="it-IT" sz="3200" b="1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STRUTTURA DELL’ISTITUTO COMPRENSIVO</a:t>
            </a:r>
            <a:endParaRPr sz="3200" b="0" i="0" u="none" strike="noStrike" cap="non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82" name="Google Shape;282;p30"/>
          <p:cNvGraphicFramePr/>
          <p:nvPr/>
        </p:nvGraphicFramePr>
        <p:xfrm>
          <a:off x="506438" y="145781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{A513D5A6-BDF7-49E1-A33E-F87075201AEF}</a:tableStyleId>
              </a:tblPr>
              <a:tblGrid>
                <a:gridCol w="462325"/>
                <a:gridCol w="995450"/>
                <a:gridCol w="492400"/>
                <a:gridCol w="806250"/>
                <a:gridCol w="516825"/>
                <a:gridCol w="1120100"/>
                <a:gridCol w="814400"/>
                <a:gridCol w="1331225"/>
              </a:tblGrid>
              <a:tr h="8672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Scuola dell’Infanzia (SI)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975" marR="4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Scuola Primaria 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(SP)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975" marR="4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Scuola Secondaria Primo Grado 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(SSI)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975" marR="4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Totale Alunni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975" marR="4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Totale 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Classi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975" marR="4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</a:tr>
              <a:tr h="509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Alunni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975" marR="4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Classi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975" marR="4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Alunni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975" marR="4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Classi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975" marR="4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Alunni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975" marR="4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Classi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975" marR="4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975" marR="4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975" marR="4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</a:tr>
              <a:tr h="39922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Plesso </a:t>
                      </a:r>
                      <a:r>
                        <a:rPr lang="it-IT" sz="1100" b="1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“via F. Turati”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975" marR="4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Plesso </a:t>
                      </a:r>
                      <a:r>
                        <a:rPr lang="it-IT" sz="1100" b="1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“Don Milani”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975" marR="4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Plesso “F. Cordova”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975" marR="4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1264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975" marR="4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59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975" marR="4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83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96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975" marR="4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975" marR="4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316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975" marR="4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15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975" marR="4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421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975" marR="4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20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975" marR="4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547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Plesso </a:t>
                      </a:r>
                      <a:r>
                        <a:rPr lang="it-IT" sz="1100" b="1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‘’Aldo Moro” </a:t>
                      </a:r>
                      <a:r>
                        <a:rPr lang="it-IT" sz="110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975" marR="4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975" marR="4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975" marR="4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970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66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975" marR="4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975" marR="4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975" marR="4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975" marR="4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975" marR="4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975" marR="4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124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Plesso </a:t>
                      </a:r>
                      <a:r>
                        <a:rPr lang="it-IT" sz="1100" b="1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“Don Milani”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Via Ferdinando I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975" marR="4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Plesso </a:t>
                      </a:r>
                      <a:r>
                        <a:rPr lang="it-IT" sz="1100" b="1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“G. Rodari”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975" marR="4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975" marR="4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910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127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975" marR="4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975" marR="4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238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975" marR="4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975" marR="4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975" marR="4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975" marR="4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3" name="Google Shape;28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5452" y="1897039"/>
            <a:ext cx="4448622" cy="403076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0"/>
          <p:cNvSpPr txBox="1"/>
          <p:nvPr/>
        </p:nvSpPr>
        <p:spPr>
          <a:xfrm>
            <a:off x="7608230" y="104719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2800"/>
              <a:buFont typeface="Arial"/>
              <a:buNone/>
            </a:pPr>
            <a:r>
              <a:rPr lang="it-IT" sz="2800" b="1" i="1"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rPr>
              <a:t>Organizzazione dell’orario </a:t>
            </a:r>
            <a:r>
              <a:rPr lang="it-IT" sz="36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</a:t>
            </a: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36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5" name="Google Shape;285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4445" y="162712"/>
            <a:ext cx="131445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1767" y="130474"/>
            <a:ext cx="1495425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"/>
          <p:cNvSpPr/>
          <p:nvPr/>
        </p:nvSpPr>
        <p:spPr>
          <a:xfrm>
            <a:off x="1476375" y="4241800"/>
            <a:ext cx="3835400" cy="1155700"/>
          </a:xfrm>
          <a:prstGeom prst="flowChartDecision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1"/>
          <p:cNvSpPr/>
          <p:nvPr/>
        </p:nvSpPr>
        <p:spPr>
          <a:xfrm>
            <a:off x="551879" y="2140659"/>
            <a:ext cx="3240360" cy="1224136"/>
          </a:xfrm>
          <a:prstGeom prst="roundRect">
            <a:avLst>
              <a:gd name="adj" fmla="val 27255"/>
            </a:avLst>
          </a:prstGeom>
          <a:gradFill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0"/>
          </a:gradFill>
          <a:ln w="12700" cap="flat" cmpd="sng">
            <a:solidFill>
              <a:srgbClr val="92CDDC"/>
            </a:solidFill>
            <a:prstDash val="solid"/>
            <a:round/>
            <a:headEnd type="none" w="sm" len="sm"/>
            <a:tailEnd type="none" w="sm" len="sm"/>
          </a:ln>
          <a:effectLst>
            <a:outerShdw dist="107763" dir="13500000" algn="ctr" rotWithShape="0">
              <a:srgbClr val="205867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COLLABORATORI DIRIGENTE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1400" b="1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Prof. G. Lacagnina</a:t>
            </a:r>
            <a:endParaRPr sz="1400" b="1" i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1400" b="1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Ins. A. Ficicchia</a:t>
            </a:r>
            <a:endParaRPr sz="1400" b="1" i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1200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1"/>
          <p:cNvSpPr/>
          <p:nvPr/>
        </p:nvSpPr>
        <p:spPr>
          <a:xfrm>
            <a:off x="2369866" y="875883"/>
            <a:ext cx="3312368" cy="864096"/>
          </a:xfrm>
          <a:prstGeom prst="rect">
            <a:avLst/>
          </a:prstGeom>
          <a:gradFill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0"/>
          </a:gradFill>
          <a:ln w="12700" cap="flat" cmpd="sng">
            <a:solidFill>
              <a:srgbClr val="D99594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07763" dir="13500000" algn="ctr" rotWithShape="0">
              <a:srgbClr val="622423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DIRIGENTE SCOLASTICO:</a:t>
            </a:r>
            <a:endParaRPr/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1400" b="1" i="1">
                <a:solidFill>
                  <a:srgbClr val="EE6C49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Prof.ssa </a:t>
            </a:r>
            <a:r>
              <a:rPr lang="it-IT" sz="1800" b="1" i="1">
                <a:solidFill>
                  <a:srgbClr val="EE6C49"/>
                </a:solidFill>
                <a:latin typeface="Comic Sans MS"/>
                <a:ea typeface="Comic Sans MS"/>
                <a:cs typeface="Comic Sans MS"/>
                <a:sym typeface="Comic Sans MS"/>
              </a:rPr>
              <a:t>Luigia Maria Emilia Perricone</a:t>
            </a:r>
            <a:endParaRPr sz="1800" b="1" i="1">
              <a:solidFill>
                <a:srgbClr val="EE6C4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4" name="Google Shape;294;p31"/>
          <p:cNvSpPr/>
          <p:nvPr/>
        </p:nvSpPr>
        <p:spPr>
          <a:xfrm rot="-2497058">
            <a:off x="5512437" y="2023680"/>
            <a:ext cx="476793" cy="9831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5875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31"/>
          <p:cNvSpPr/>
          <p:nvPr/>
        </p:nvSpPr>
        <p:spPr>
          <a:xfrm rot="-5400000">
            <a:off x="6174840" y="1124683"/>
            <a:ext cx="432048" cy="93610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5875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31"/>
          <p:cNvSpPr/>
          <p:nvPr/>
        </p:nvSpPr>
        <p:spPr>
          <a:xfrm rot="2620080">
            <a:off x="1594208" y="1451947"/>
            <a:ext cx="576064" cy="57606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65E11"/>
          </a:solidFill>
          <a:ln w="15875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7" name="Google Shape;297;p31"/>
          <p:cNvSpPr/>
          <p:nvPr/>
        </p:nvSpPr>
        <p:spPr>
          <a:xfrm>
            <a:off x="3771503" y="3196533"/>
            <a:ext cx="3329261" cy="1323962"/>
          </a:xfrm>
          <a:prstGeom prst="roundRect">
            <a:avLst>
              <a:gd name="adj" fmla="val 16667"/>
            </a:avLst>
          </a:prstGeom>
          <a:solidFill>
            <a:srgbClr val="4BACC6"/>
          </a:solidFill>
          <a:ln w="3810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8900" tIns="38100" rIns="88900" bIns="38100" anchor="t" anchorCtr="0">
            <a:no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i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Docenti a supporto del Dirigente Scolastico e dei Collaboratori del D.S</a:t>
            </a:r>
            <a:r>
              <a:rPr lang="it-IT" sz="1200" b="1" i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.:</a:t>
            </a:r>
            <a:r>
              <a:rPr lang="it-IT" sz="12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it-IT" sz="1200" b="1" i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Prof.ssa L. Mosca -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i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Ins.M.V.Augello –</a:t>
            </a:r>
            <a:endParaRPr/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i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A.M. Gagliano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0793" y="1032556"/>
            <a:ext cx="3981157" cy="1857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8543" y="5168482"/>
            <a:ext cx="2591162" cy="1381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6036" y="3532088"/>
            <a:ext cx="2715004" cy="1419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01568" y="5646627"/>
            <a:ext cx="2067213" cy="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91508" y="4928893"/>
            <a:ext cx="610060" cy="647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8087" y="5861022"/>
            <a:ext cx="1771897" cy="695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4917907">
            <a:off x="1216706" y="4983192"/>
            <a:ext cx="654602" cy="695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768948" y="197899"/>
            <a:ext cx="7197669" cy="40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091227" y="3364795"/>
            <a:ext cx="2618478" cy="1314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2"/>
          <p:cNvSpPr txBox="1">
            <a:spLocks noGrp="1"/>
          </p:cNvSpPr>
          <p:nvPr>
            <p:ph type="title"/>
          </p:nvPr>
        </p:nvSpPr>
        <p:spPr>
          <a:xfrm>
            <a:off x="1575583" y="309489"/>
            <a:ext cx="10367888" cy="1595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30"/>
              <a:buFont typeface="Calibri"/>
              <a:buNone/>
            </a:pPr>
            <a:r>
              <a:rPr lang="it-IT" sz="243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PROGETTAZIONE CURRICOLARE, EXTRACURRICOLARE, EDUCATIVA </a:t>
            </a:r>
            <a:br>
              <a:rPr lang="it-IT" sz="243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43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3240" b="1" i="1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Obiettivi formativi generali</a:t>
            </a:r>
            <a:r>
              <a:rPr lang="it-IT" sz="216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16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16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br>
              <a:rPr lang="it-IT" sz="216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40" b="0" i="0" u="none" strike="noStrike" cap="non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2" name="Google Shape;312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07101" y="1905000"/>
            <a:ext cx="8271804" cy="4089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3"/>
          <p:cNvSpPr txBox="1">
            <a:spLocks noGrp="1"/>
          </p:cNvSpPr>
          <p:nvPr>
            <p:ph type="title"/>
          </p:nvPr>
        </p:nvSpPr>
        <p:spPr>
          <a:xfrm>
            <a:off x="614149" y="260648"/>
            <a:ext cx="10658901" cy="538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it-IT" sz="20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 SCUOLE :  UN UNICO  OBIETTIVO ….CRESCERE INSIEME</a:t>
            </a:r>
            <a:endParaRPr/>
          </a:p>
        </p:txBody>
      </p:sp>
      <p:sp>
        <p:nvSpPr>
          <p:cNvPr id="318" name="Google Shape;318;p33"/>
          <p:cNvSpPr txBox="1"/>
          <p:nvPr/>
        </p:nvSpPr>
        <p:spPr>
          <a:xfrm>
            <a:off x="1847525" y="912975"/>
            <a:ext cx="85689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u="sng">
                <a:solidFill>
                  <a:srgbClr val="EE6C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SCUOLA DELL’INFANZIA: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it-IT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</a:t>
            </a:r>
            <a:r>
              <a:rPr lang="it-IT" sz="1800" b="1" u="sng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PROMUOVE: </a:t>
            </a:r>
            <a:r>
              <a:rPr lang="it-IT" sz="1800" b="1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>
                <a:solidFill>
                  <a:srgbClr val="006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MATURAZIONE  DELL’IDENTI</a:t>
            </a:r>
            <a:r>
              <a:rPr lang="it-IT" sz="1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TÀ</a:t>
            </a:r>
            <a:endParaRPr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66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	      SVILUPPO DELL’AUTONOMIA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	      SVILUPPO DELLE COMPETENZE</a:t>
            </a:r>
            <a:r>
              <a:rPr lang="it-IT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	      SVILUPPO DELLA CITTADINANZA</a:t>
            </a:r>
            <a:endParaRPr sz="18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19" name="Google Shape;319;p33"/>
          <p:cNvCxnSpPr/>
          <p:nvPr/>
        </p:nvCxnSpPr>
        <p:spPr>
          <a:xfrm>
            <a:off x="1775584" y="1556792"/>
            <a:ext cx="576000" cy="432000"/>
          </a:xfrm>
          <a:prstGeom prst="bentConnector3">
            <a:avLst>
              <a:gd name="adj1" fmla="val 50000"/>
            </a:avLst>
          </a:prstGeom>
          <a:noFill/>
          <a:ln w="15875" cap="rnd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20" name="Google Shape;320;p33"/>
          <p:cNvSpPr txBox="1"/>
          <p:nvPr/>
        </p:nvSpPr>
        <p:spPr>
          <a:xfrm>
            <a:off x="1775584" y="2677233"/>
            <a:ext cx="864096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u="sng">
                <a:solidFill>
                  <a:srgbClr val="EE6C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SCUOLA PRIMARIA: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</a:t>
            </a:r>
            <a:r>
              <a:rPr lang="it-IT" sz="1800" b="1" u="sng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  ACQUISIRE:</a:t>
            </a:r>
            <a:r>
              <a:rPr lang="it-IT" sz="1800" b="1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it-IT" sz="1800">
                <a:solidFill>
                  <a:srgbClr val="006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CAPACITÀ RELAZIONALI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	           CONOSCENZE E ABILITÀ DI BASE			              	                           </a:t>
            </a:r>
            <a:r>
              <a:rPr lang="it-IT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PRINCIPI FONDAMENTALI DELLA CONVIVENZA CIVILE </a:t>
            </a:r>
            <a:endParaRPr/>
          </a:p>
        </p:txBody>
      </p:sp>
      <p:sp>
        <p:nvSpPr>
          <p:cNvPr id="321" name="Google Shape;321;p33"/>
          <p:cNvSpPr txBox="1"/>
          <p:nvPr/>
        </p:nvSpPr>
        <p:spPr>
          <a:xfrm>
            <a:off x="1847528" y="4627002"/>
            <a:ext cx="820891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u="sng">
                <a:solidFill>
                  <a:srgbClr val="EE6C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SCUOLA SECONDARIA  I° </a:t>
            </a:r>
            <a:r>
              <a:rPr lang="it-IT" sz="1800" b="1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GRADO: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</a:t>
            </a:r>
            <a:r>
              <a:rPr lang="it-IT" sz="1800" b="1" u="sng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VALORIZZA:</a:t>
            </a:r>
            <a:r>
              <a:rPr lang="it-IT" sz="1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>
                <a:solidFill>
                  <a:srgbClr val="006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CAPACITÀ  AUTONOME DI STUDIO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	    CONOSCENZE,  ABILITÀ E COMPETENZE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	    </a:t>
            </a:r>
            <a:r>
              <a:rPr lang="it-IT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INTEGRAZIONE SOCIALE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	    </a:t>
            </a:r>
            <a:r>
              <a:rPr lang="it-IT" sz="1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SVILUPPO DELLA PERSONALITÀ</a:t>
            </a:r>
            <a:endParaRPr/>
          </a:p>
        </p:txBody>
      </p:sp>
      <p:cxnSp>
        <p:nvCxnSpPr>
          <p:cNvPr id="322" name="Google Shape;322;p33"/>
          <p:cNvCxnSpPr/>
          <p:nvPr/>
        </p:nvCxnSpPr>
        <p:spPr>
          <a:xfrm>
            <a:off x="1919536" y="3356992"/>
            <a:ext cx="576000" cy="432000"/>
          </a:xfrm>
          <a:prstGeom prst="bentConnector3">
            <a:avLst>
              <a:gd name="adj1" fmla="val 50006"/>
            </a:avLst>
          </a:prstGeom>
          <a:noFill/>
          <a:ln w="15875" cap="rnd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23" name="Google Shape;323;p33"/>
          <p:cNvCxnSpPr/>
          <p:nvPr/>
        </p:nvCxnSpPr>
        <p:spPr>
          <a:xfrm>
            <a:off x="1459195" y="4834320"/>
            <a:ext cx="576000" cy="432000"/>
          </a:xfrm>
          <a:prstGeom prst="bentConnector3">
            <a:avLst>
              <a:gd name="adj1" fmla="val 50006"/>
            </a:avLst>
          </a:prstGeom>
          <a:noFill/>
          <a:ln w="15875" cap="rnd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324" name="Google Shape;324;p33" descr="http://vocearancio.ingdirect.it/wp-content/uploads/2013/01/insegnante-alunni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80376" y="5083028"/>
            <a:ext cx="2016224" cy="1515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3152" y="124127"/>
            <a:ext cx="8853091" cy="131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078173" y="1440977"/>
            <a:ext cx="9366407" cy="5417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5"/>
          <p:cNvSpPr txBox="1">
            <a:spLocks noGrp="1"/>
          </p:cNvSpPr>
          <p:nvPr>
            <p:ph type="title"/>
          </p:nvPr>
        </p:nvSpPr>
        <p:spPr>
          <a:xfrm>
            <a:off x="1956545" y="107639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47495" marR="0" lvl="0" indent="-63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it-IT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OFFERTA FORMATIVA – CURRICOLO</a:t>
            </a:r>
            <a:endParaRPr sz="2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6" name="Google Shape;336;p35"/>
          <p:cNvGrpSpPr/>
          <p:nvPr/>
        </p:nvGrpSpPr>
        <p:grpSpPr>
          <a:xfrm>
            <a:off x="1956545" y="1089019"/>
            <a:ext cx="7639912" cy="5161655"/>
            <a:chOff x="0" y="0"/>
            <a:chExt cx="6994833" cy="4707636"/>
          </a:xfrm>
        </p:grpSpPr>
        <p:sp>
          <p:nvSpPr>
            <p:cNvPr id="337" name="Google Shape;337;p35"/>
            <p:cNvSpPr/>
            <p:nvPr/>
          </p:nvSpPr>
          <p:spPr>
            <a:xfrm>
              <a:off x="5661660" y="2834640"/>
              <a:ext cx="0" cy="527304"/>
            </a:xfrm>
            <a:custGeom>
              <a:avLst/>
              <a:gdLst/>
              <a:ahLst/>
              <a:cxnLst/>
              <a:rect l="l" t="t" r="r" b="b"/>
              <a:pathLst>
                <a:path w="120000" h="527304" extrusionOk="0">
                  <a:moveTo>
                    <a:pt x="0" y="0"/>
                  </a:moveTo>
                  <a:lnTo>
                    <a:pt x="0" y="527304"/>
                  </a:lnTo>
                </a:path>
              </a:pathLst>
            </a:custGeom>
            <a:noFill/>
            <a:ln w="12175" cap="flat" cmpd="sng">
              <a:solidFill>
                <a:srgbClr val="4472C4"/>
              </a:solidFill>
              <a:prstDash val="solid"/>
              <a:miter lim="127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8" name="Google Shape;338;p35"/>
            <p:cNvSpPr/>
            <p:nvPr/>
          </p:nvSpPr>
          <p:spPr>
            <a:xfrm>
              <a:off x="3898392" y="1153668"/>
              <a:ext cx="1763268" cy="527304"/>
            </a:xfrm>
            <a:custGeom>
              <a:avLst/>
              <a:gdLst/>
              <a:ahLst/>
              <a:cxnLst/>
              <a:rect l="l" t="t" r="r" b="b"/>
              <a:pathLst>
                <a:path w="1763268" h="527304" extrusionOk="0">
                  <a:moveTo>
                    <a:pt x="0" y="0"/>
                  </a:moveTo>
                  <a:lnTo>
                    <a:pt x="0" y="359283"/>
                  </a:lnTo>
                  <a:lnTo>
                    <a:pt x="1763268" y="359283"/>
                  </a:lnTo>
                  <a:lnTo>
                    <a:pt x="1763268" y="527304"/>
                  </a:lnTo>
                </a:path>
              </a:pathLst>
            </a:custGeom>
            <a:noFill/>
            <a:ln w="12175" cap="flat" cmpd="sng">
              <a:solidFill>
                <a:srgbClr val="FFC000"/>
              </a:solidFill>
              <a:prstDash val="solid"/>
              <a:miter lim="127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9" name="Google Shape;339;p35"/>
            <p:cNvSpPr/>
            <p:nvPr/>
          </p:nvSpPr>
          <p:spPr>
            <a:xfrm>
              <a:off x="2107692" y="2834640"/>
              <a:ext cx="1203960" cy="527304"/>
            </a:xfrm>
            <a:custGeom>
              <a:avLst/>
              <a:gdLst/>
              <a:ahLst/>
              <a:cxnLst/>
              <a:rect l="l" t="t" r="r" b="b"/>
              <a:pathLst>
                <a:path w="1203960" h="527304" extrusionOk="0">
                  <a:moveTo>
                    <a:pt x="0" y="0"/>
                  </a:moveTo>
                  <a:lnTo>
                    <a:pt x="0" y="359283"/>
                  </a:lnTo>
                  <a:lnTo>
                    <a:pt x="1203960" y="359283"/>
                  </a:lnTo>
                  <a:lnTo>
                    <a:pt x="1203960" y="527304"/>
                  </a:lnTo>
                </a:path>
              </a:pathLst>
            </a:custGeom>
            <a:noFill/>
            <a:ln w="12175" cap="flat" cmpd="sng">
              <a:solidFill>
                <a:srgbClr val="4472C4"/>
              </a:solidFill>
              <a:prstDash val="solid"/>
              <a:miter lim="127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0" name="Google Shape;340;p35"/>
            <p:cNvSpPr/>
            <p:nvPr/>
          </p:nvSpPr>
          <p:spPr>
            <a:xfrm>
              <a:off x="961644" y="2834640"/>
              <a:ext cx="1146048" cy="527304"/>
            </a:xfrm>
            <a:custGeom>
              <a:avLst/>
              <a:gdLst/>
              <a:ahLst/>
              <a:cxnLst/>
              <a:rect l="l" t="t" r="r" b="b"/>
              <a:pathLst>
                <a:path w="1146048" h="527304" extrusionOk="0">
                  <a:moveTo>
                    <a:pt x="1146048" y="0"/>
                  </a:moveTo>
                  <a:lnTo>
                    <a:pt x="1146048" y="359283"/>
                  </a:lnTo>
                  <a:lnTo>
                    <a:pt x="0" y="359283"/>
                  </a:lnTo>
                  <a:lnTo>
                    <a:pt x="0" y="527304"/>
                  </a:lnTo>
                </a:path>
              </a:pathLst>
            </a:custGeom>
            <a:noFill/>
            <a:ln w="12175" cap="flat" cmpd="sng">
              <a:solidFill>
                <a:srgbClr val="4472C4"/>
              </a:solidFill>
              <a:prstDash val="solid"/>
              <a:miter lim="127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1" name="Google Shape;341;p35"/>
            <p:cNvSpPr/>
            <p:nvPr/>
          </p:nvSpPr>
          <p:spPr>
            <a:xfrm>
              <a:off x="2107692" y="1153668"/>
              <a:ext cx="1790700" cy="527304"/>
            </a:xfrm>
            <a:custGeom>
              <a:avLst/>
              <a:gdLst/>
              <a:ahLst/>
              <a:cxnLst/>
              <a:rect l="l" t="t" r="r" b="b"/>
              <a:pathLst>
                <a:path w="1790700" h="527304" extrusionOk="0">
                  <a:moveTo>
                    <a:pt x="1790700" y="0"/>
                  </a:moveTo>
                  <a:lnTo>
                    <a:pt x="1790700" y="359283"/>
                  </a:lnTo>
                  <a:lnTo>
                    <a:pt x="0" y="359283"/>
                  </a:lnTo>
                  <a:lnTo>
                    <a:pt x="0" y="527304"/>
                  </a:lnTo>
                </a:path>
              </a:pathLst>
            </a:custGeom>
            <a:noFill/>
            <a:ln w="12175" cap="flat" cmpd="sng">
              <a:solidFill>
                <a:srgbClr val="FFC000"/>
              </a:solidFill>
              <a:prstDash val="solid"/>
              <a:miter lim="127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2" name="Google Shape;342;p35"/>
            <p:cNvSpPr/>
            <p:nvPr/>
          </p:nvSpPr>
          <p:spPr>
            <a:xfrm>
              <a:off x="2938272" y="0"/>
              <a:ext cx="1921764" cy="1153668"/>
            </a:xfrm>
            <a:custGeom>
              <a:avLst/>
              <a:gdLst/>
              <a:ahLst/>
              <a:cxnLst/>
              <a:rect l="l" t="t" r="r" b="b"/>
              <a:pathLst>
                <a:path w="1921764" h="1153668" extrusionOk="0">
                  <a:moveTo>
                    <a:pt x="115316" y="0"/>
                  </a:moveTo>
                  <a:lnTo>
                    <a:pt x="1806448" y="0"/>
                  </a:lnTo>
                  <a:cubicBezTo>
                    <a:pt x="1870075" y="0"/>
                    <a:pt x="1921764" y="51689"/>
                    <a:pt x="1921764" y="115316"/>
                  </a:cubicBezTo>
                  <a:lnTo>
                    <a:pt x="1921764" y="1038352"/>
                  </a:lnTo>
                  <a:cubicBezTo>
                    <a:pt x="1921764" y="1101979"/>
                    <a:pt x="1870075" y="1153668"/>
                    <a:pt x="1806448" y="1153668"/>
                  </a:cubicBezTo>
                  <a:lnTo>
                    <a:pt x="115316" y="1153668"/>
                  </a:lnTo>
                  <a:cubicBezTo>
                    <a:pt x="51689" y="1153668"/>
                    <a:pt x="0" y="1101979"/>
                    <a:pt x="0" y="1038352"/>
                  </a:cubicBezTo>
                  <a:lnTo>
                    <a:pt x="0" y="115316"/>
                  </a:lnTo>
                  <a:cubicBezTo>
                    <a:pt x="0" y="51689"/>
                    <a:pt x="51689" y="0"/>
                    <a:pt x="115316" y="0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3" name="Google Shape;343;p35"/>
            <p:cNvSpPr/>
            <p:nvPr/>
          </p:nvSpPr>
          <p:spPr>
            <a:xfrm>
              <a:off x="2938272" y="0"/>
              <a:ext cx="1921764" cy="1153668"/>
            </a:xfrm>
            <a:custGeom>
              <a:avLst/>
              <a:gdLst/>
              <a:ahLst/>
              <a:cxnLst/>
              <a:rect l="l" t="t" r="r" b="b"/>
              <a:pathLst>
                <a:path w="1921764" h="1153668" extrusionOk="0">
                  <a:moveTo>
                    <a:pt x="115316" y="0"/>
                  </a:moveTo>
                  <a:cubicBezTo>
                    <a:pt x="51689" y="0"/>
                    <a:pt x="0" y="51689"/>
                    <a:pt x="0" y="115316"/>
                  </a:cubicBezTo>
                  <a:lnTo>
                    <a:pt x="0" y="1038352"/>
                  </a:lnTo>
                  <a:cubicBezTo>
                    <a:pt x="0" y="1101979"/>
                    <a:pt x="51689" y="1153668"/>
                    <a:pt x="115316" y="1153668"/>
                  </a:cubicBezTo>
                  <a:lnTo>
                    <a:pt x="1806448" y="1153668"/>
                  </a:lnTo>
                  <a:cubicBezTo>
                    <a:pt x="1870075" y="1153668"/>
                    <a:pt x="1921764" y="1101979"/>
                    <a:pt x="1921764" y="1038352"/>
                  </a:cubicBezTo>
                  <a:lnTo>
                    <a:pt x="1921764" y="115316"/>
                  </a:lnTo>
                  <a:cubicBezTo>
                    <a:pt x="1921764" y="51689"/>
                    <a:pt x="1870075" y="0"/>
                    <a:pt x="1806448" y="0"/>
                  </a:cubicBezTo>
                  <a:close/>
                </a:path>
              </a:pathLst>
            </a:custGeom>
            <a:noFill/>
            <a:ln w="12175" cap="flat" cmpd="sng">
              <a:solidFill>
                <a:srgbClr val="FFFFFF"/>
              </a:solidFill>
              <a:prstDash val="solid"/>
              <a:miter lim="127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4" name="Google Shape;344;p35"/>
            <p:cNvSpPr/>
            <p:nvPr/>
          </p:nvSpPr>
          <p:spPr>
            <a:xfrm>
              <a:off x="3151632" y="192024"/>
              <a:ext cx="1923288" cy="1153668"/>
            </a:xfrm>
            <a:custGeom>
              <a:avLst/>
              <a:gdLst/>
              <a:ahLst/>
              <a:cxnLst/>
              <a:rect l="l" t="t" r="r" b="b"/>
              <a:pathLst>
                <a:path w="1923288" h="1153668" extrusionOk="0">
                  <a:moveTo>
                    <a:pt x="122174" y="0"/>
                  </a:moveTo>
                  <a:lnTo>
                    <a:pt x="1801114" y="0"/>
                  </a:lnTo>
                  <a:cubicBezTo>
                    <a:pt x="1868551" y="0"/>
                    <a:pt x="1923288" y="51689"/>
                    <a:pt x="1923288" y="115316"/>
                  </a:cubicBezTo>
                  <a:lnTo>
                    <a:pt x="1923288" y="1038352"/>
                  </a:lnTo>
                  <a:cubicBezTo>
                    <a:pt x="1923288" y="1101979"/>
                    <a:pt x="1868551" y="1153668"/>
                    <a:pt x="1801114" y="1153668"/>
                  </a:cubicBezTo>
                  <a:lnTo>
                    <a:pt x="122174" y="1153668"/>
                  </a:lnTo>
                  <a:cubicBezTo>
                    <a:pt x="54737" y="1153668"/>
                    <a:pt x="0" y="1101979"/>
                    <a:pt x="0" y="1038352"/>
                  </a:cubicBezTo>
                  <a:lnTo>
                    <a:pt x="0" y="115316"/>
                  </a:lnTo>
                  <a:cubicBezTo>
                    <a:pt x="0" y="51689"/>
                    <a:pt x="54737" y="0"/>
                    <a:pt x="122174" y="0"/>
                  </a:cubicBezTo>
                  <a:close/>
                </a:path>
              </a:pathLst>
            </a:custGeom>
            <a:solidFill>
              <a:srgbClr val="FFFFFF">
                <a:alpha val="8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5" name="Google Shape;345;p35"/>
            <p:cNvSpPr/>
            <p:nvPr/>
          </p:nvSpPr>
          <p:spPr>
            <a:xfrm>
              <a:off x="3151632" y="192024"/>
              <a:ext cx="1923288" cy="1153668"/>
            </a:xfrm>
            <a:custGeom>
              <a:avLst/>
              <a:gdLst/>
              <a:ahLst/>
              <a:cxnLst/>
              <a:rect l="l" t="t" r="r" b="b"/>
              <a:pathLst>
                <a:path w="1923288" h="1153668" extrusionOk="0">
                  <a:moveTo>
                    <a:pt x="0" y="115316"/>
                  </a:moveTo>
                  <a:cubicBezTo>
                    <a:pt x="0" y="51689"/>
                    <a:pt x="54737" y="0"/>
                    <a:pt x="122174" y="0"/>
                  </a:cubicBezTo>
                  <a:lnTo>
                    <a:pt x="1801114" y="0"/>
                  </a:lnTo>
                  <a:cubicBezTo>
                    <a:pt x="1868551" y="0"/>
                    <a:pt x="1923288" y="51689"/>
                    <a:pt x="1923288" y="115316"/>
                  </a:cubicBezTo>
                  <a:lnTo>
                    <a:pt x="1923288" y="1038352"/>
                  </a:lnTo>
                  <a:cubicBezTo>
                    <a:pt x="1923288" y="1101979"/>
                    <a:pt x="1868551" y="1153668"/>
                    <a:pt x="1801114" y="1153668"/>
                  </a:cubicBezTo>
                  <a:lnTo>
                    <a:pt x="122174" y="1153668"/>
                  </a:lnTo>
                  <a:cubicBezTo>
                    <a:pt x="54737" y="1153668"/>
                    <a:pt x="0" y="1101979"/>
                    <a:pt x="0" y="1038352"/>
                  </a:cubicBezTo>
                  <a:lnTo>
                    <a:pt x="0" y="115316"/>
                  </a:lnTo>
                  <a:close/>
                </a:path>
              </a:pathLst>
            </a:custGeom>
            <a:noFill/>
            <a:ln w="12175" cap="flat" cmpd="sng">
              <a:solidFill>
                <a:srgbClr val="ED7D31"/>
              </a:solidFill>
              <a:prstDash val="solid"/>
              <a:miter lim="127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6" name="Google Shape;346;p35"/>
            <p:cNvSpPr/>
            <p:nvPr/>
          </p:nvSpPr>
          <p:spPr>
            <a:xfrm>
              <a:off x="3570478" y="348767"/>
              <a:ext cx="1514321" cy="322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50"/>
                <a:buFont typeface="Calibri"/>
                <a:buNone/>
              </a:pPr>
              <a:r>
                <a:rPr lang="it-IT" sz="18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CURRICOLO</a:t>
              </a: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35"/>
            <p:cNvSpPr/>
            <p:nvPr/>
          </p:nvSpPr>
          <p:spPr>
            <a:xfrm>
              <a:off x="3928618" y="707390"/>
              <a:ext cx="561570" cy="322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50"/>
                <a:buFont typeface="Calibri"/>
                <a:buNone/>
              </a:pPr>
              <a:r>
                <a:rPr lang="it-IT" sz="18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PER </a:t>
              </a: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35"/>
            <p:cNvSpPr/>
            <p:nvPr/>
          </p:nvSpPr>
          <p:spPr>
            <a:xfrm>
              <a:off x="3443986" y="964946"/>
              <a:ext cx="1779255" cy="322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50"/>
                <a:buFont typeface="Calibri"/>
                <a:buNone/>
              </a:pPr>
              <a:r>
                <a:rPr lang="it-IT" sz="18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COMPETENZE</a:t>
              </a: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35"/>
            <p:cNvSpPr/>
            <p:nvPr/>
          </p:nvSpPr>
          <p:spPr>
            <a:xfrm>
              <a:off x="1146048" y="1680972"/>
              <a:ext cx="1920240" cy="1153668"/>
            </a:xfrm>
            <a:custGeom>
              <a:avLst/>
              <a:gdLst/>
              <a:ahLst/>
              <a:cxnLst/>
              <a:rect l="l" t="t" r="r" b="b"/>
              <a:pathLst>
                <a:path w="1920240" h="1153668" extrusionOk="0">
                  <a:moveTo>
                    <a:pt x="115316" y="0"/>
                  </a:moveTo>
                  <a:lnTo>
                    <a:pt x="1804924" y="0"/>
                  </a:lnTo>
                  <a:cubicBezTo>
                    <a:pt x="1868551" y="0"/>
                    <a:pt x="1920240" y="51689"/>
                    <a:pt x="1920240" y="115316"/>
                  </a:cubicBezTo>
                  <a:lnTo>
                    <a:pt x="1920240" y="1038352"/>
                  </a:lnTo>
                  <a:cubicBezTo>
                    <a:pt x="1920240" y="1101979"/>
                    <a:pt x="1868551" y="1153668"/>
                    <a:pt x="1804924" y="1153668"/>
                  </a:cubicBezTo>
                  <a:lnTo>
                    <a:pt x="115316" y="1153668"/>
                  </a:lnTo>
                  <a:cubicBezTo>
                    <a:pt x="51689" y="1153668"/>
                    <a:pt x="0" y="1101979"/>
                    <a:pt x="0" y="1038352"/>
                  </a:cubicBezTo>
                  <a:lnTo>
                    <a:pt x="0" y="115316"/>
                  </a:lnTo>
                  <a:cubicBezTo>
                    <a:pt x="0" y="51689"/>
                    <a:pt x="51689" y="0"/>
                    <a:pt x="115316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0" name="Google Shape;350;p35"/>
            <p:cNvSpPr/>
            <p:nvPr/>
          </p:nvSpPr>
          <p:spPr>
            <a:xfrm>
              <a:off x="1146048" y="1680972"/>
              <a:ext cx="1920240" cy="1153668"/>
            </a:xfrm>
            <a:custGeom>
              <a:avLst/>
              <a:gdLst/>
              <a:ahLst/>
              <a:cxnLst/>
              <a:rect l="l" t="t" r="r" b="b"/>
              <a:pathLst>
                <a:path w="1920240" h="1153668" extrusionOk="0">
                  <a:moveTo>
                    <a:pt x="115316" y="0"/>
                  </a:moveTo>
                  <a:cubicBezTo>
                    <a:pt x="51689" y="0"/>
                    <a:pt x="0" y="51689"/>
                    <a:pt x="0" y="115316"/>
                  </a:cubicBezTo>
                  <a:lnTo>
                    <a:pt x="0" y="1038352"/>
                  </a:lnTo>
                  <a:cubicBezTo>
                    <a:pt x="0" y="1101979"/>
                    <a:pt x="51689" y="1153668"/>
                    <a:pt x="115316" y="1153668"/>
                  </a:cubicBezTo>
                  <a:lnTo>
                    <a:pt x="1804924" y="1153668"/>
                  </a:lnTo>
                  <a:cubicBezTo>
                    <a:pt x="1868551" y="1153668"/>
                    <a:pt x="1920240" y="1101979"/>
                    <a:pt x="1920240" y="1038352"/>
                  </a:cubicBezTo>
                  <a:lnTo>
                    <a:pt x="1920240" y="115316"/>
                  </a:lnTo>
                  <a:cubicBezTo>
                    <a:pt x="1920240" y="51689"/>
                    <a:pt x="1868551" y="0"/>
                    <a:pt x="1804924" y="0"/>
                  </a:cubicBezTo>
                  <a:close/>
                </a:path>
              </a:pathLst>
            </a:custGeom>
            <a:noFill/>
            <a:ln w="12175" cap="flat" cmpd="sng">
              <a:solidFill>
                <a:srgbClr val="FFFFFF"/>
              </a:solidFill>
              <a:prstDash val="solid"/>
              <a:miter lim="127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1" name="Google Shape;351;p35"/>
            <p:cNvSpPr/>
            <p:nvPr/>
          </p:nvSpPr>
          <p:spPr>
            <a:xfrm>
              <a:off x="1359408" y="1872996"/>
              <a:ext cx="1923288" cy="1153668"/>
            </a:xfrm>
            <a:custGeom>
              <a:avLst/>
              <a:gdLst/>
              <a:ahLst/>
              <a:cxnLst/>
              <a:rect l="l" t="t" r="r" b="b"/>
              <a:pathLst>
                <a:path w="1923288" h="1153668" extrusionOk="0">
                  <a:moveTo>
                    <a:pt x="122174" y="0"/>
                  </a:moveTo>
                  <a:lnTo>
                    <a:pt x="1801114" y="0"/>
                  </a:lnTo>
                  <a:cubicBezTo>
                    <a:pt x="1868551" y="0"/>
                    <a:pt x="1923288" y="51689"/>
                    <a:pt x="1923288" y="115316"/>
                  </a:cubicBezTo>
                  <a:lnTo>
                    <a:pt x="1923288" y="1038352"/>
                  </a:lnTo>
                  <a:cubicBezTo>
                    <a:pt x="1923288" y="1101979"/>
                    <a:pt x="1868551" y="1153668"/>
                    <a:pt x="1801114" y="1153668"/>
                  </a:cubicBezTo>
                  <a:lnTo>
                    <a:pt x="122174" y="1153668"/>
                  </a:lnTo>
                  <a:cubicBezTo>
                    <a:pt x="54737" y="1153668"/>
                    <a:pt x="0" y="1101979"/>
                    <a:pt x="0" y="1038352"/>
                  </a:cubicBezTo>
                  <a:lnTo>
                    <a:pt x="0" y="115316"/>
                  </a:lnTo>
                  <a:cubicBezTo>
                    <a:pt x="0" y="51689"/>
                    <a:pt x="54737" y="0"/>
                    <a:pt x="122174" y="0"/>
                  </a:cubicBezTo>
                  <a:close/>
                </a:path>
              </a:pathLst>
            </a:custGeom>
            <a:solidFill>
              <a:srgbClr val="FFFFFF">
                <a:alpha val="8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2" name="Google Shape;352;p35"/>
            <p:cNvSpPr/>
            <p:nvPr/>
          </p:nvSpPr>
          <p:spPr>
            <a:xfrm>
              <a:off x="1359408" y="1872996"/>
              <a:ext cx="1923288" cy="1153668"/>
            </a:xfrm>
            <a:custGeom>
              <a:avLst/>
              <a:gdLst/>
              <a:ahLst/>
              <a:cxnLst/>
              <a:rect l="l" t="t" r="r" b="b"/>
              <a:pathLst>
                <a:path w="1923288" h="1153668" extrusionOk="0">
                  <a:moveTo>
                    <a:pt x="0" y="115316"/>
                  </a:moveTo>
                  <a:cubicBezTo>
                    <a:pt x="0" y="51689"/>
                    <a:pt x="54737" y="0"/>
                    <a:pt x="122174" y="0"/>
                  </a:cubicBezTo>
                  <a:lnTo>
                    <a:pt x="1801114" y="0"/>
                  </a:lnTo>
                  <a:cubicBezTo>
                    <a:pt x="1868551" y="0"/>
                    <a:pt x="1923288" y="51689"/>
                    <a:pt x="1923288" y="115316"/>
                  </a:cubicBezTo>
                  <a:lnTo>
                    <a:pt x="1923288" y="1038352"/>
                  </a:lnTo>
                  <a:cubicBezTo>
                    <a:pt x="1923288" y="1101979"/>
                    <a:pt x="1868551" y="1153668"/>
                    <a:pt x="1801114" y="1153668"/>
                  </a:cubicBezTo>
                  <a:lnTo>
                    <a:pt x="122174" y="1153668"/>
                  </a:lnTo>
                  <a:cubicBezTo>
                    <a:pt x="54737" y="1153668"/>
                    <a:pt x="0" y="1101979"/>
                    <a:pt x="0" y="1038352"/>
                  </a:cubicBezTo>
                  <a:lnTo>
                    <a:pt x="0" y="115316"/>
                  </a:lnTo>
                  <a:close/>
                </a:path>
              </a:pathLst>
            </a:custGeom>
            <a:noFill/>
            <a:ln w="12175" cap="flat" cmpd="sng">
              <a:solidFill>
                <a:srgbClr val="FFC000"/>
              </a:solidFill>
              <a:prstDash val="solid"/>
              <a:miter lim="127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3" name="Google Shape;353;p35"/>
            <p:cNvSpPr/>
            <p:nvPr/>
          </p:nvSpPr>
          <p:spPr>
            <a:xfrm>
              <a:off x="1802257" y="2338705"/>
              <a:ext cx="1377998" cy="322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50"/>
                <a:buFont typeface="Calibri"/>
                <a:buNone/>
              </a:pPr>
              <a:r>
                <a:rPr lang="it-IT" sz="18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VERTICALE</a:t>
              </a: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35"/>
            <p:cNvSpPr/>
            <p:nvPr/>
          </p:nvSpPr>
          <p:spPr>
            <a:xfrm>
              <a:off x="0" y="3361944"/>
              <a:ext cx="1923288" cy="1153668"/>
            </a:xfrm>
            <a:custGeom>
              <a:avLst/>
              <a:gdLst/>
              <a:ahLst/>
              <a:cxnLst/>
              <a:rect l="l" t="t" r="r" b="b"/>
              <a:pathLst>
                <a:path w="1923288" h="1153668" extrusionOk="0">
                  <a:moveTo>
                    <a:pt x="115367" y="0"/>
                  </a:moveTo>
                  <a:lnTo>
                    <a:pt x="1807972" y="0"/>
                  </a:lnTo>
                  <a:cubicBezTo>
                    <a:pt x="1871599" y="0"/>
                    <a:pt x="1923288" y="51689"/>
                    <a:pt x="1923288" y="115316"/>
                  </a:cubicBezTo>
                  <a:lnTo>
                    <a:pt x="1923288" y="1038301"/>
                  </a:lnTo>
                  <a:cubicBezTo>
                    <a:pt x="1923288" y="1102017"/>
                    <a:pt x="1871599" y="1153668"/>
                    <a:pt x="1807972" y="1153668"/>
                  </a:cubicBezTo>
                  <a:lnTo>
                    <a:pt x="115367" y="1153668"/>
                  </a:lnTo>
                  <a:cubicBezTo>
                    <a:pt x="51651" y="1153668"/>
                    <a:pt x="0" y="1102017"/>
                    <a:pt x="0" y="1038301"/>
                  </a:cubicBezTo>
                  <a:lnTo>
                    <a:pt x="0" y="115316"/>
                  </a:lnTo>
                  <a:cubicBezTo>
                    <a:pt x="0" y="51689"/>
                    <a:pt x="51651" y="0"/>
                    <a:pt x="115367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5" name="Google Shape;355;p35"/>
            <p:cNvSpPr/>
            <p:nvPr/>
          </p:nvSpPr>
          <p:spPr>
            <a:xfrm>
              <a:off x="0" y="3361944"/>
              <a:ext cx="1923288" cy="1153668"/>
            </a:xfrm>
            <a:custGeom>
              <a:avLst/>
              <a:gdLst/>
              <a:ahLst/>
              <a:cxnLst/>
              <a:rect l="l" t="t" r="r" b="b"/>
              <a:pathLst>
                <a:path w="1923288" h="1153668" extrusionOk="0">
                  <a:moveTo>
                    <a:pt x="115367" y="0"/>
                  </a:moveTo>
                  <a:cubicBezTo>
                    <a:pt x="51651" y="0"/>
                    <a:pt x="0" y="51689"/>
                    <a:pt x="0" y="115316"/>
                  </a:cubicBezTo>
                  <a:lnTo>
                    <a:pt x="0" y="1038301"/>
                  </a:lnTo>
                  <a:cubicBezTo>
                    <a:pt x="0" y="1102017"/>
                    <a:pt x="51651" y="1153668"/>
                    <a:pt x="115367" y="1153668"/>
                  </a:cubicBezTo>
                  <a:lnTo>
                    <a:pt x="1807972" y="1153668"/>
                  </a:lnTo>
                  <a:cubicBezTo>
                    <a:pt x="1871599" y="1153668"/>
                    <a:pt x="1923288" y="1102017"/>
                    <a:pt x="1923288" y="1038301"/>
                  </a:cubicBezTo>
                  <a:lnTo>
                    <a:pt x="1923288" y="115316"/>
                  </a:lnTo>
                  <a:cubicBezTo>
                    <a:pt x="1923288" y="51689"/>
                    <a:pt x="1871599" y="0"/>
                    <a:pt x="1807972" y="0"/>
                  </a:cubicBezTo>
                  <a:close/>
                </a:path>
              </a:pathLst>
            </a:custGeom>
            <a:noFill/>
            <a:ln w="12175" cap="flat" cmpd="sng">
              <a:solidFill>
                <a:srgbClr val="FFFFFF"/>
              </a:solidFill>
              <a:prstDash val="solid"/>
              <a:miter lim="127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6" name="Google Shape;356;p35"/>
            <p:cNvSpPr/>
            <p:nvPr/>
          </p:nvSpPr>
          <p:spPr>
            <a:xfrm>
              <a:off x="211836" y="3553968"/>
              <a:ext cx="1924812" cy="1153668"/>
            </a:xfrm>
            <a:custGeom>
              <a:avLst/>
              <a:gdLst/>
              <a:ahLst/>
              <a:cxnLst/>
              <a:rect l="l" t="t" r="r" b="b"/>
              <a:pathLst>
                <a:path w="1924812" h="1153668" extrusionOk="0">
                  <a:moveTo>
                    <a:pt x="122225" y="0"/>
                  </a:moveTo>
                  <a:lnTo>
                    <a:pt x="1802638" y="0"/>
                  </a:lnTo>
                  <a:cubicBezTo>
                    <a:pt x="1870075" y="0"/>
                    <a:pt x="1924812" y="51689"/>
                    <a:pt x="1924812" y="115316"/>
                  </a:cubicBezTo>
                  <a:lnTo>
                    <a:pt x="1924812" y="1038301"/>
                  </a:lnTo>
                  <a:cubicBezTo>
                    <a:pt x="1924812" y="1102017"/>
                    <a:pt x="1870075" y="1153668"/>
                    <a:pt x="1802638" y="1153668"/>
                  </a:cubicBezTo>
                  <a:lnTo>
                    <a:pt x="122225" y="1153668"/>
                  </a:lnTo>
                  <a:cubicBezTo>
                    <a:pt x="54724" y="1153668"/>
                    <a:pt x="0" y="1102017"/>
                    <a:pt x="0" y="1038301"/>
                  </a:cubicBezTo>
                  <a:lnTo>
                    <a:pt x="0" y="115316"/>
                  </a:lnTo>
                  <a:cubicBezTo>
                    <a:pt x="0" y="51689"/>
                    <a:pt x="54724" y="0"/>
                    <a:pt x="122225" y="0"/>
                  </a:cubicBezTo>
                  <a:close/>
                </a:path>
              </a:pathLst>
            </a:custGeom>
            <a:solidFill>
              <a:srgbClr val="FFFFFF">
                <a:alpha val="8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7" name="Google Shape;357;p35"/>
            <p:cNvSpPr/>
            <p:nvPr/>
          </p:nvSpPr>
          <p:spPr>
            <a:xfrm>
              <a:off x="211836" y="3553968"/>
              <a:ext cx="1924812" cy="1153668"/>
            </a:xfrm>
            <a:custGeom>
              <a:avLst/>
              <a:gdLst/>
              <a:ahLst/>
              <a:cxnLst/>
              <a:rect l="l" t="t" r="r" b="b"/>
              <a:pathLst>
                <a:path w="1924812" h="1153668" extrusionOk="0">
                  <a:moveTo>
                    <a:pt x="0" y="115316"/>
                  </a:moveTo>
                  <a:cubicBezTo>
                    <a:pt x="0" y="51689"/>
                    <a:pt x="54724" y="0"/>
                    <a:pt x="122225" y="0"/>
                  </a:cubicBezTo>
                  <a:lnTo>
                    <a:pt x="1802638" y="0"/>
                  </a:lnTo>
                  <a:cubicBezTo>
                    <a:pt x="1870075" y="0"/>
                    <a:pt x="1924812" y="51689"/>
                    <a:pt x="1924812" y="115316"/>
                  </a:cubicBezTo>
                  <a:lnTo>
                    <a:pt x="1924812" y="1038301"/>
                  </a:lnTo>
                  <a:cubicBezTo>
                    <a:pt x="1924812" y="1102017"/>
                    <a:pt x="1870075" y="1153668"/>
                    <a:pt x="1802638" y="1153668"/>
                  </a:cubicBezTo>
                  <a:lnTo>
                    <a:pt x="122225" y="1153668"/>
                  </a:lnTo>
                  <a:cubicBezTo>
                    <a:pt x="54724" y="1153668"/>
                    <a:pt x="0" y="1102017"/>
                    <a:pt x="0" y="1038301"/>
                  </a:cubicBezTo>
                  <a:lnTo>
                    <a:pt x="0" y="115316"/>
                  </a:lnTo>
                  <a:close/>
                </a:path>
              </a:pathLst>
            </a:custGeom>
            <a:noFill/>
            <a:ln w="12175" cap="flat" cmpd="sng">
              <a:solidFill>
                <a:srgbClr val="4472C4"/>
              </a:solidFill>
              <a:prstDash val="solid"/>
              <a:miter lim="127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8" name="Google Shape;358;p35"/>
            <p:cNvSpPr/>
            <p:nvPr/>
          </p:nvSpPr>
          <p:spPr>
            <a:xfrm>
              <a:off x="505054" y="3840785"/>
              <a:ext cx="1779255" cy="322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50"/>
                <a:buFont typeface="Calibri"/>
                <a:buNone/>
              </a:pPr>
              <a:r>
                <a:rPr lang="it-IT" sz="18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COMPETENZE</a:t>
              </a: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35"/>
            <p:cNvSpPr/>
            <p:nvPr/>
          </p:nvSpPr>
          <p:spPr>
            <a:xfrm>
              <a:off x="534035" y="4198925"/>
              <a:ext cx="1702418" cy="322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50"/>
                <a:buFont typeface="Calibri"/>
                <a:buNone/>
              </a:pPr>
              <a:r>
                <a:rPr lang="it-IT" sz="18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TRASVERSALI</a:t>
              </a: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35"/>
            <p:cNvSpPr/>
            <p:nvPr/>
          </p:nvSpPr>
          <p:spPr>
            <a:xfrm>
              <a:off x="2350008" y="3361944"/>
              <a:ext cx="1923288" cy="1153668"/>
            </a:xfrm>
            <a:custGeom>
              <a:avLst/>
              <a:gdLst/>
              <a:ahLst/>
              <a:cxnLst/>
              <a:rect l="l" t="t" r="r" b="b"/>
              <a:pathLst>
                <a:path w="1923288" h="1153668" extrusionOk="0">
                  <a:moveTo>
                    <a:pt x="115316" y="0"/>
                  </a:moveTo>
                  <a:lnTo>
                    <a:pt x="1807972" y="0"/>
                  </a:lnTo>
                  <a:cubicBezTo>
                    <a:pt x="1871599" y="0"/>
                    <a:pt x="1923288" y="51689"/>
                    <a:pt x="1923288" y="115316"/>
                  </a:cubicBezTo>
                  <a:lnTo>
                    <a:pt x="1923288" y="1038301"/>
                  </a:lnTo>
                  <a:cubicBezTo>
                    <a:pt x="1923288" y="1102017"/>
                    <a:pt x="1871599" y="1153668"/>
                    <a:pt x="1807972" y="1153668"/>
                  </a:cubicBezTo>
                  <a:lnTo>
                    <a:pt x="115316" y="1153668"/>
                  </a:lnTo>
                  <a:cubicBezTo>
                    <a:pt x="51689" y="1153668"/>
                    <a:pt x="0" y="1102017"/>
                    <a:pt x="0" y="1038301"/>
                  </a:cubicBezTo>
                  <a:lnTo>
                    <a:pt x="0" y="115316"/>
                  </a:lnTo>
                  <a:cubicBezTo>
                    <a:pt x="0" y="51689"/>
                    <a:pt x="51689" y="0"/>
                    <a:pt x="115316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1" name="Google Shape;361;p35"/>
            <p:cNvSpPr/>
            <p:nvPr/>
          </p:nvSpPr>
          <p:spPr>
            <a:xfrm>
              <a:off x="2350008" y="3361944"/>
              <a:ext cx="1923288" cy="1153668"/>
            </a:xfrm>
            <a:custGeom>
              <a:avLst/>
              <a:gdLst/>
              <a:ahLst/>
              <a:cxnLst/>
              <a:rect l="l" t="t" r="r" b="b"/>
              <a:pathLst>
                <a:path w="1923288" h="1153668" extrusionOk="0">
                  <a:moveTo>
                    <a:pt x="115316" y="0"/>
                  </a:moveTo>
                  <a:cubicBezTo>
                    <a:pt x="51689" y="0"/>
                    <a:pt x="0" y="51689"/>
                    <a:pt x="0" y="115316"/>
                  </a:cubicBezTo>
                  <a:lnTo>
                    <a:pt x="0" y="1038301"/>
                  </a:lnTo>
                  <a:cubicBezTo>
                    <a:pt x="0" y="1102017"/>
                    <a:pt x="51689" y="1153668"/>
                    <a:pt x="115316" y="1153668"/>
                  </a:cubicBezTo>
                  <a:lnTo>
                    <a:pt x="1807972" y="1153668"/>
                  </a:lnTo>
                  <a:cubicBezTo>
                    <a:pt x="1871599" y="1153668"/>
                    <a:pt x="1923288" y="1102017"/>
                    <a:pt x="1923288" y="1038301"/>
                  </a:cubicBezTo>
                  <a:lnTo>
                    <a:pt x="1923288" y="115316"/>
                  </a:lnTo>
                  <a:cubicBezTo>
                    <a:pt x="1923288" y="51689"/>
                    <a:pt x="1871599" y="0"/>
                    <a:pt x="1807972" y="0"/>
                  </a:cubicBezTo>
                  <a:close/>
                </a:path>
              </a:pathLst>
            </a:custGeom>
            <a:noFill/>
            <a:ln w="12175" cap="flat" cmpd="sng">
              <a:solidFill>
                <a:srgbClr val="FFFFFF"/>
              </a:solidFill>
              <a:prstDash val="solid"/>
              <a:miter lim="127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2" name="Google Shape;362;p35"/>
            <p:cNvSpPr/>
            <p:nvPr/>
          </p:nvSpPr>
          <p:spPr>
            <a:xfrm>
              <a:off x="2563368" y="3553968"/>
              <a:ext cx="1924812" cy="1153668"/>
            </a:xfrm>
            <a:custGeom>
              <a:avLst/>
              <a:gdLst/>
              <a:ahLst/>
              <a:cxnLst/>
              <a:rect l="l" t="t" r="r" b="b"/>
              <a:pathLst>
                <a:path w="1924812" h="1153668" extrusionOk="0">
                  <a:moveTo>
                    <a:pt x="122174" y="0"/>
                  </a:moveTo>
                  <a:lnTo>
                    <a:pt x="1802638" y="0"/>
                  </a:lnTo>
                  <a:cubicBezTo>
                    <a:pt x="1870075" y="0"/>
                    <a:pt x="1924812" y="51689"/>
                    <a:pt x="1924812" y="115316"/>
                  </a:cubicBezTo>
                  <a:lnTo>
                    <a:pt x="1924812" y="1038301"/>
                  </a:lnTo>
                  <a:cubicBezTo>
                    <a:pt x="1924812" y="1102017"/>
                    <a:pt x="1870075" y="1153668"/>
                    <a:pt x="1802638" y="1153668"/>
                  </a:cubicBezTo>
                  <a:lnTo>
                    <a:pt x="122174" y="1153668"/>
                  </a:lnTo>
                  <a:cubicBezTo>
                    <a:pt x="54737" y="1153668"/>
                    <a:pt x="0" y="1102017"/>
                    <a:pt x="0" y="1038301"/>
                  </a:cubicBezTo>
                  <a:lnTo>
                    <a:pt x="0" y="115316"/>
                  </a:lnTo>
                  <a:cubicBezTo>
                    <a:pt x="0" y="51689"/>
                    <a:pt x="54737" y="0"/>
                    <a:pt x="122174" y="0"/>
                  </a:cubicBezTo>
                  <a:close/>
                </a:path>
              </a:pathLst>
            </a:custGeom>
            <a:solidFill>
              <a:srgbClr val="FFFFFF">
                <a:alpha val="8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3" name="Google Shape;363;p35"/>
            <p:cNvSpPr/>
            <p:nvPr/>
          </p:nvSpPr>
          <p:spPr>
            <a:xfrm>
              <a:off x="2563368" y="3553968"/>
              <a:ext cx="1924812" cy="1153668"/>
            </a:xfrm>
            <a:custGeom>
              <a:avLst/>
              <a:gdLst/>
              <a:ahLst/>
              <a:cxnLst/>
              <a:rect l="l" t="t" r="r" b="b"/>
              <a:pathLst>
                <a:path w="1924812" h="1153668" extrusionOk="0">
                  <a:moveTo>
                    <a:pt x="0" y="115316"/>
                  </a:moveTo>
                  <a:cubicBezTo>
                    <a:pt x="0" y="51689"/>
                    <a:pt x="54737" y="0"/>
                    <a:pt x="122174" y="0"/>
                  </a:cubicBezTo>
                  <a:lnTo>
                    <a:pt x="1802638" y="0"/>
                  </a:lnTo>
                  <a:cubicBezTo>
                    <a:pt x="1870075" y="0"/>
                    <a:pt x="1924812" y="51689"/>
                    <a:pt x="1924812" y="115316"/>
                  </a:cubicBezTo>
                  <a:lnTo>
                    <a:pt x="1924812" y="1038301"/>
                  </a:lnTo>
                  <a:cubicBezTo>
                    <a:pt x="1924812" y="1102017"/>
                    <a:pt x="1870075" y="1153668"/>
                    <a:pt x="1802638" y="1153668"/>
                  </a:cubicBezTo>
                  <a:lnTo>
                    <a:pt x="122174" y="1153668"/>
                  </a:lnTo>
                  <a:cubicBezTo>
                    <a:pt x="54737" y="1153668"/>
                    <a:pt x="0" y="1102017"/>
                    <a:pt x="0" y="1038301"/>
                  </a:cubicBezTo>
                  <a:lnTo>
                    <a:pt x="0" y="115316"/>
                  </a:lnTo>
                  <a:close/>
                </a:path>
              </a:pathLst>
            </a:custGeom>
            <a:noFill/>
            <a:ln w="12175" cap="flat" cmpd="sng">
              <a:solidFill>
                <a:srgbClr val="4472C4"/>
              </a:solidFill>
              <a:prstDash val="solid"/>
              <a:miter lim="127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4" name="Google Shape;364;p35"/>
            <p:cNvSpPr/>
            <p:nvPr/>
          </p:nvSpPr>
          <p:spPr>
            <a:xfrm>
              <a:off x="2856611" y="3840785"/>
              <a:ext cx="1779255" cy="322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50"/>
                <a:buFont typeface="Calibri"/>
                <a:buNone/>
              </a:pPr>
              <a:r>
                <a:rPr lang="it-IT" sz="18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COMPETENZE</a:t>
              </a: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35"/>
            <p:cNvSpPr/>
            <p:nvPr/>
          </p:nvSpPr>
          <p:spPr>
            <a:xfrm>
              <a:off x="2893187" y="4198925"/>
              <a:ext cx="1682814" cy="322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50"/>
                <a:buFont typeface="Calibri"/>
                <a:buNone/>
              </a:pPr>
              <a:r>
                <a:rPr lang="it-IT" sz="18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DISCIPLINARI</a:t>
              </a: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35"/>
            <p:cNvSpPr/>
            <p:nvPr/>
          </p:nvSpPr>
          <p:spPr>
            <a:xfrm>
              <a:off x="4700016" y="1680972"/>
              <a:ext cx="1924812" cy="1153668"/>
            </a:xfrm>
            <a:custGeom>
              <a:avLst/>
              <a:gdLst/>
              <a:ahLst/>
              <a:cxnLst/>
              <a:rect l="l" t="t" r="r" b="b"/>
              <a:pathLst>
                <a:path w="1924812" h="1153668" extrusionOk="0">
                  <a:moveTo>
                    <a:pt x="115316" y="0"/>
                  </a:moveTo>
                  <a:lnTo>
                    <a:pt x="1809496" y="0"/>
                  </a:lnTo>
                  <a:cubicBezTo>
                    <a:pt x="1873123" y="0"/>
                    <a:pt x="1924812" y="51689"/>
                    <a:pt x="1924812" y="115316"/>
                  </a:cubicBezTo>
                  <a:lnTo>
                    <a:pt x="1924812" y="1038352"/>
                  </a:lnTo>
                  <a:cubicBezTo>
                    <a:pt x="1924812" y="1101979"/>
                    <a:pt x="1873123" y="1153668"/>
                    <a:pt x="1809496" y="1153668"/>
                  </a:cubicBezTo>
                  <a:lnTo>
                    <a:pt x="115316" y="1153668"/>
                  </a:lnTo>
                  <a:cubicBezTo>
                    <a:pt x="51689" y="1153668"/>
                    <a:pt x="0" y="1101979"/>
                    <a:pt x="0" y="1038352"/>
                  </a:cubicBezTo>
                  <a:lnTo>
                    <a:pt x="0" y="115316"/>
                  </a:lnTo>
                  <a:cubicBezTo>
                    <a:pt x="0" y="51689"/>
                    <a:pt x="51689" y="0"/>
                    <a:pt x="115316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7" name="Google Shape;367;p35"/>
            <p:cNvSpPr/>
            <p:nvPr/>
          </p:nvSpPr>
          <p:spPr>
            <a:xfrm>
              <a:off x="4700016" y="1680972"/>
              <a:ext cx="1924812" cy="1153668"/>
            </a:xfrm>
            <a:custGeom>
              <a:avLst/>
              <a:gdLst/>
              <a:ahLst/>
              <a:cxnLst/>
              <a:rect l="l" t="t" r="r" b="b"/>
              <a:pathLst>
                <a:path w="1924812" h="1153668" extrusionOk="0">
                  <a:moveTo>
                    <a:pt x="115316" y="0"/>
                  </a:moveTo>
                  <a:cubicBezTo>
                    <a:pt x="51689" y="0"/>
                    <a:pt x="0" y="51689"/>
                    <a:pt x="0" y="115316"/>
                  </a:cubicBezTo>
                  <a:lnTo>
                    <a:pt x="0" y="1038352"/>
                  </a:lnTo>
                  <a:cubicBezTo>
                    <a:pt x="0" y="1101979"/>
                    <a:pt x="51689" y="1153668"/>
                    <a:pt x="115316" y="1153668"/>
                  </a:cubicBezTo>
                  <a:lnTo>
                    <a:pt x="1809496" y="1153668"/>
                  </a:lnTo>
                  <a:cubicBezTo>
                    <a:pt x="1873123" y="1153668"/>
                    <a:pt x="1924812" y="1101979"/>
                    <a:pt x="1924812" y="1038352"/>
                  </a:cubicBezTo>
                  <a:lnTo>
                    <a:pt x="1924812" y="115316"/>
                  </a:lnTo>
                  <a:cubicBezTo>
                    <a:pt x="1924812" y="51689"/>
                    <a:pt x="1873123" y="0"/>
                    <a:pt x="1809496" y="0"/>
                  </a:cubicBezTo>
                  <a:close/>
                </a:path>
              </a:pathLst>
            </a:custGeom>
            <a:noFill/>
            <a:ln w="12175" cap="flat" cmpd="sng">
              <a:solidFill>
                <a:srgbClr val="FFFFFF"/>
              </a:solidFill>
              <a:prstDash val="solid"/>
              <a:miter lim="127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8" name="Google Shape;368;p35"/>
            <p:cNvSpPr/>
            <p:nvPr/>
          </p:nvSpPr>
          <p:spPr>
            <a:xfrm>
              <a:off x="4913376" y="1872996"/>
              <a:ext cx="1923288" cy="1153668"/>
            </a:xfrm>
            <a:custGeom>
              <a:avLst/>
              <a:gdLst/>
              <a:ahLst/>
              <a:cxnLst/>
              <a:rect l="l" t="t" r="r" b="b"/>
              <a:pathLst>
                <a:path w="1923288" h="1153668" extrusionOk="0">
                  <a:moveTo>
                    <a:pt x="122174" y="0"/>
                  </a:moveTo>
                  <a:lnTo>
                    <a:pt x="1801114" y="0"/>
                  </a:lnTo>
                  <a:cubicBezTo>
                    <a:pt x="1868552" y="0"/>
                    <a:pt x="1923288" y="51689"/>
                    <a:pt x="1923288" y="115316"/>
                  </a:cubicBezTo>
                  <a:lnTo>
                    <a:pt x="1923288" y="1038352"/>
                  </a:lnTo>
                  <a:cubicBezTo>
                    <a:pt x="1923288" y="1101979"/>
                    <a:pt x="1868552" y="1153668"/>
                    <a:pt x="1801114" y="1153668"/>
                  </a:cubicBezTo>
                  <a:lnTo>
                    <a:pt x="122174" y="1153668"/>
                  </a:lnTo>
                  <a:cubicBezTo>
                    <a:pt x="54737" y="1153668"/>
                    <a:pt x="0" y="1101979"/>
                    <a:pt x="0" y="1038352"/>
                  </a:cubicBezTo>
                  <a:lnTo>
                    <a:pt x="0" y="115316"/>
                  </a:lnTo>
                  <a:cubicBezTo>
                    <a:pt x="0" y="51689"/>
                    <a:pt x="54737" y="0"/>
                    <a:pt x="122174" y="0"/>
                  </a:cubicBezTo>
                  <a:close/>
                </a:path>
              </a:pathLst>
            </a:custGeom>
            <a:solidFill>
              <a:srgbClr val="FFFFFF">
                <a:alpha val="8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9" name="Google Shape;369;p35"/>
            <p:cNvSpPr/>
            <p:nvPr/>
          </p:nvSpPr>
          <p:spPr>
            <a:xfrm>
              <a:off x="4913376" y="1872996"/>
              <a:ext cx="1923288" cy="1153668"/>
            </a:xfrm>
            <a:custGeom>
              <a:avLst/>
              <a:gdLst/>
              <a:ahLst/>
              <a:cxnLst/>
              <a:rect l="l" t="t" r="r" b="b"/>
              <a:pathLst>
                <a:path w="1923288" h="1153668" extrusionOk="0">
                  <a:moveTo>
                    <a:pt x="0" y="115316"/>
                  </a:moveTo>
                  <a:cubicBezTo>
                    <a:pt x="0" y="51689"/>
                    <a:pt x="54737" y="0"/>
                    <a:pt x="122174" y="0"/>
                  </a:cubicBezTo>
                  <a:lnTo>
                    <a:pt x="1801114" y="0"/>
                  </a:lnTo>
                  <a:cubicBezTo>
                    <a:pt x="1868552" y="0"/>
                    <a:pt x="1923288" y="51689"/>
                    <a:pt x="1923288" y="115316"/>
                  </a:cubicBezTo>
                  <a:lnTo>
                    <a:pt x="1923288" y="1038352"/>
                  </a:lnTo>
                  <a:cubicBezTo>
                    <a:pt x="1923288" y="1101979"/>
                    <a:pt x="1868552" y="1153668"/>
                    <a:pt x="1801114" y="1153668"/>
                  </a:cubicBezTo>
                  <a:lnTo>
                    <a:pt x="122174" y="1153668"/>
                  </a:lnTo>
                  <a:cubicBezTo>
                    <a:pt x="54737" y="1153668"/>
                    <a:pt x="0" y="1101979"/>
                    <a:pt x="0" y="1038352"/>
                  </a:cubicBezTo>
                  <a:lnTo>
                    <a:pt x="0" y="115316"/>
                  </a:lnTo>
                  <a:close/>
                </a:path>
              </a:pathLst>
            </a:custGeom>
            <a:noFill/>
            <a:ln w="12175" cap="flat" cmpd="sng">
              <a:solidFill>
                <a:srgbClr val="FFC000"/>
              </a:solidFill>
              <a:prstDash val="solid"/>
              <a:miter lim="127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0" name="Google Shape;370;p35"/>
            <p:cNvSpPr/>
            <p:nvPr/>
          </p:nvSpPr>
          <p:spPr>
            <a:xfrm>
              <a:off x="5201666" y="2338705"/>
              <a:ext cx="1793167" cy="322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50"/>
                <a:buFont typeface="Calibri"/>
                <a:buNone/>
              </a:pPr>
              <a:r>
                <a:rPr lang="it-IT" sz="18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ORIZZONTALE</a:t>
              </a: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35"/>
            <p:cNvSpPr/>
            <p:nvPr/>
          </p:nvSpPr>
          <p:spPr>
            <a:xfrm>
              <a:off x="4700016" y="3361944"/>
              <a:ext cx="1924812" cy="1153668"/>
            </a:xfrm>
            <a:custGeom>
              <a:avLst/>
              <a:gdLst/>
              <a:ahLst/>
              <a:cxnLst/>
              <a:rect l="l" t="t" r="r" b="b"/>
              <a:pathLst>
                <a:path w="1924812" h="1153668" extrusionOk="0">
                  <a:moveTo>
                    <a:pt x="115316" y="0"/>
                  </a:moveTo>
                  <a:lnTo>
                    <a:pt x="1809496" y="0"/>
                  </a:lnTo>
                  <a:cubicBezTo>
                    <a:pt x="1873123" y="0"/>
                    <a:pt x="1924812" y="51689"/>
                    <a:pt x="1924812" y="115316"/>
                  </a:cubicBezTo>
                  <a:lnTo>
                    <a:pt x="1924812" y="1038301"/>
                  </a:lnTo>
                  <a:cubicBezTo>
                    <a:pt x="1924812" y="1102017"/>
                    <a:pt x="1873123" y="1153668"/>
                    <a:pt x="1809496" y="1153668"/>
                  </a:cubicBezTo>
                  <a:lnTo>
                    <a:pt x="115316" y="1153668"/>
                  </a:lnTo>
                  <a:cubicBezTo>
                    <a:pt x="51689" y="1153668"/>
                    <a:pt x="0" y="1102017"/>
                    <a:pt x="0" y="1038301"/>
                  </a:cubicBezTo>
                  <a:lnTo>
                    <a:pt x="0" y="115316"/>
                  </a:lnTo>
                  <a:cubicBezTo>
                    <a:pt x="0" y="51689"/>
                    <a:pt x="51689" y="0"/>
                    <a:pt x="115316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2" name="Google Shape;372;p35"/>
            <p:cNvSpPr/>
            <p:nvPr/>
          </p:nvSpPr>
          <p:spPr>
            <a:xfrm>
              <a:off x="4700016" y="3361944"/>
              <a:ext cx="1924812" cy="1153668"/>
            </a:xfrm>
            <a:custGeom>
              <a:avLst/>
              <a:gdLst/>
              <a:ahLst/>
              <a:cxnLst/>
              <a:rect l="l" t="t" r="r" b="b"/>
              <a:pathLst>
                <a:path w="1924812" h="1153668" extrusionOk="0">
                  <a:moveTo>
                    <a:pt x="115316" y="0"/>
                  </a:moveTo>
                  <a:cubicBezTo>
                    <a:pt x="51689" y="0"/>
                    <a:pt x="0" y="51689"/>
                    <a:pt x="0" y="115316"/>
                  </a:cubicBezTo>
                  <a:lnTo>
                    <a:pt x="0" y="1038301"/>
                  </a:lnTo>
                  <a:cubicBezTo>
                    <a:pt x="0" y="1102017"/>
                    <a:pt x="51689" y="1153668"/>
                    <a:pt x="115316" y="1153668"/>
                  </a:cubicBezTo>
                  <a:lnTo>
                    <a:pt x="1809496" y="1153668"/>
                  </a:lnTo>
                  <a:cubicBezTo>
                    <a:pt x="1873123" y="1153668"/>
                    <a:pt x="1924812" y="1102017"/>
                    <a:pt x="1924812" y="1038301"/>
                  </a:cubicBezTo>
                  <a:lnTo>
                    <a:pt x="1924812" y="115316"/>
                  </a:lnTo>
                  <a:cubicBezTo>
                    <a:pt x="1924812" y="51689"/>
                    <a:pt x="1873123" y="0"/>
                    <a:pt x="1809496" y="0"/>
                  </a:cubicBezTo>
                  <a:close/>
                </a:path>
              </a:pathLst>
            </a:custGeom>
            <a:noFill/>
            <a:ln w="12175" cap="flat" cmpd="sng">
              <a:solidFill>
                <a:srgbClr val="FFFFFF"/>
              </a:solidFill>
              <a:prstDash val="solid"/>
              <a:miter lim="127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3" name="Google Shape;373;p35"/>
            <p:cNvSpPr/>
            <p:nvPr/>
          </p:nvSpPr>
          <p:spPr>
            <a:xfrm>
              <a:off x="4913376" y="3553968"/>
              <a:ext cx="1923288" cy="1153668"/>
            </a:xfrm>
            <a:custGeom>
              <a:avLst/>
              <a:gdLst/>
              <a:ahLst/>
              <a:cxnLst/>
              <a:rect l="l" t="t" r="r" b="b"/>
              <a:pathLst>
                <a:path w="1923288" h="1153668" extrusionOk="0">
                  <a:moveTo>
                    <a:pt x="122174" y="0"/>
                  </a:moveTo>
                  <a:lnTo>
                    <a:pt x="1801114" y="0"/>
                  </a:lnTo>
                  <a:cubicBezTo>
                    <a:pt x="1868552" y="0"/>
                    <a:pt x="1923288" y="51689"/>
                    <a:pt x="1923288" y="115316"/>
                  </a:cubicBezTo>
                  <a:lnTo>
                    <a:pt x="1923288" y="1038301"/>
                  </a:lnTo>
                  <a:cubicBezTo>
                    <a:pt x="1923288" y="1102017"/>
                    <a:pt x="1868552" y="1153668"/>
                    <a:pt x="1801114" y="1153668"/>
                  </a:cubicBezTo>
                  <a:lnTo>
                    <a:pt x="122174" y="1153668"/>
                  </a:lnTo>
                  <a:cubicBezTo>
                    <a:pt x="54737" y="1153668"/>
                    <a:pt x="0" y="1102017"/>
                    <a:pt x="0" y="1038301"/>
                  </a:cubicBezTo>
                  <a:lnTo>
                    <a:pt x="0" y="115316"/>
                  </a:lnTo>
                  <a:cubicBezTo>
                    <a:pt x="0" y="51689"/>
                    <a:pt x="54737" y="0"/>
                    <a:pt x="122174" y="0"/>
                  </a:cubicBezTo>
                  <a:close/>
                </a:path>
              </a:pathLst>
            </a:custGeom>
            <a:solidFill>
              <a:srgbClr val="FFFFFF">
                <a:alpha val="8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4" name="Google Shape;374;p35"/>
            <p:cNvSpPr/>
            <p:nvPr/>
          </p:nvSpPr>
          <p:spPr>
            <a:xfrm>
              <a:off x="4913376" y="3553968"/>
              <a:ext cx="1923288" cy="1153668"/>
            </a:xfrm>
            <a:custGeom>
              <a:avLst/>
              <a:gdLst/>
              <a:ahLst/>
              <a:cxnLst/>
              <a:rect l="l" t="t" r="r" b="b"/>
              <a:pathLst>
                <a:path w="1923288" h="1153668" extrusionOk="0">
                  <a:moveTo>
                    <a:pt x="0" y="115316"/>
                  </a:moveTo>
                  <a:cubicBezTo>
                    <a:pt x="0" y="51689"/>
                    <a:pt x="54737" y="0"/>
                    <a:pt x="122174" y="0"/>
                  </a:cubicBezTo>
                  <a:lnTo>
                    <a:pt x="1801114" y="0"/>
                  </a:lnTo>
                  <a:cubicBezTo>
                    <a:pt x="1868552" y="0"/>
                    <a:pt x="1923288" y="51689"/>
                    <a:pt x="1923288" y="115316"/>
                  </a:cubicBezTo>
                  <a:lnTo>
                    <a:pt x="1923288" y="1038301"/>
                  </a:lnTo>
                  <a:cubicBezTo>
                    <a:pt x="1923288" y="1102017"/>
                    <a:pt x="1868552" y="1153668"/>
                    <a:pt x="1801114" y="1153668"/>
                  </a:cubicBezTo>
                  <a:lnTo>
                    <a:pt x="122174" y="1153668"/>
                  </a:lnTo>
                  <a:cubicBezTo>
                    <a:pt x="54737" y="1153668"/>
                    <a:pt x="0" y="1102017"/>
                    <a:pt x="0" y="1038301"/>
                  </a:cubicBezTo>
                  <a:lnTo>
                    <a:pt x="0" y="115316"/>
                  </a:lnTo>
                  <a:close/>
                </a:path>
              </a:pathLst>
            </a:custGeom>
            <a:noFill/>
            <a:ln w="12175" cap="flat" cmpd="sng">
              <a:solidFill>
                <a:srgbClr val="4472C4"/>
              </a:solidFill>
              <a:prstDash val="solid"/>
              <a:miter lim="127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5" name="Google Shape;375;p35"/>
            <p:cNvSpPr/>
            <p:nvPr/>
          </p:nvSpPr>
          <p:spPr>
            <a:xfrm>
              <a:off x="5657343" y="4019779"/>
              <a:ext cx="581286" cy="322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50"/>
                <a:buFont typeface="Calibri"/>
                <a:buNone/>
              </a:pPr>
              <a:r>
                <a:rPr lang="it-IT" sz="18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UDA</a:t>
              </a: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6"/>
          <p:cNvSpPr txBox="1">
            <a:spLocks noGrp="1"/>
          </p:cNvSpPr>
          <p:nvPr>
            <p:ph type="title"/>
          </p:nvPr>
        </p:nvSpPr>
        <p:spPr>
          <a:xfrm>
            <a:off x="1812386" y="193576"/>
            <a:ext cx="9329225" cy="787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40"/>
              <a:buFont typeface="Century Gothic"/>
              <a:buNone/>
            </a:pPr>
            <a:r>
              <a:rPr lang="it-IT" sz="324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PIANI D’INTERVENTO PER ALUNNI CON BISOGNI EDUCATIVI SPECIALI (B.E.S.)	OLTRE OGNI BARRIERA </a:t>
            </a:r>
            <a:endParaRPr sz="3240" b="1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81" name="Google Shape;381;p36"/>
          <p:cNvGrpSpPr/>
          <p:nvPr/>
        </p:nvGrpSpPr>
        <p:grpSpPr>
          <a:xfrm>
            <a:off x="1663670" y="1721563"/>
            <a:ext cx="8702302" cy="4344213"/>
            <a:chOff x="981281" y="124775"/>
            <a:chExt cx="8702302" cy="4344213"/>
          </a:xfrm>
        </p:grpSpPr>
        <p:sp>
          <p:nvSpPr>
            <p:cNvPr id="382" name="Google Shape;382;p36"/>
            <p:cNvSpPr/>
            <p:nvPr/>
          </p:nvSpPr>
          <p:spPr>
            <a:xfrm>
              <a:off x="3631764" y="124775"/>
              <a:ext cx="3782142" cy="1167789"/>
            </a:xfrm>
            <a:prstGeom prst="roundRect">
              <a:avLst>
                <a:gd name="adj" fmla="val 10000"/>
              </a:avLst>
            </a:prstGeom>
            <a:solidFill>
              <a:srgbClr val="A4CDBC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6"/>
            <p:cNvSpPr txBox="1"/>
            <p:nvPr/>
          </p:nvSpPr>
          <p:spPr>
            <a:xfrm>
              <a:off x="3665967" y="158978"/>
              <a:ext cx="3713736" cy="10993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700" b="1" i="1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Accoglienza e integrazione per superare ogni situazione  di  difficoltà e disagio.</a:t>
              </a:r>
              <a:endParaRPr sz="17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4" name="Google Shape;384;p36"/>
            <p:cNvSpPr/>
            <p:nvPr/>
          </p:nvSpPr>
          <p:spPr>
            <a:xfrm rot="2964427">
              <a:off x="6207070" y="1717350"/>
              <a:ext cx="996321" cy="408726"/>
            </a:xfrm>
            <a:prstGeom prst="leftRightArrow">
              <a:avLst>
                <a:gd name="adj1" fmla="val 60000"/>
                <a:gd name="adj2" fmla="val 50000"/>
              </a:avLst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6"/>
            <p:cNvSpPr txBox="1"/>
            <p:nvPr/>
          </p:nvSpPr>
          <p:spPr>
            <a:xfrm rot="2964427">
              <a:off x="6329688" y="1799095"/>
              <a:ext cx="751085" cy="245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6" name="Google Shape;386;p36"/>
            <p:cNvSpPr/>
            <p:nvPr/>
          </p:nvSpPr>
          <p:spPr>
            <a:xfrm>
              <a:off x="6151231" y="2537348"/>
              <a:ext cx="3532352" cy="1931640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6"/>
            <p:cNvSpPr txBox="1"/>
            <p:nvPr/>
          </p:nvSpPr>
          <p:spPr>
            <a:xfrm>
              <a:off x="6207807" y="2593924"/>
              <a:ext cx="3419200" cy="18184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700" b="1" i="1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Ambienti d’apprendimento ad hoc.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None/>
              </a:pPr>
              <a:endParaRPr sz="1700" b="1" i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None/>
              </a:pPr>
              <a:r>
                <a:rPr lang="it-IT" sz="1700" b="1" i="1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Strategie integranti personalizzate </a:t>
              </a:r>
              <a:endParaRPr sz="17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8" name="Google Shape;388;p36"/>
            <p:cNvSpPr/>
            <p:nvPr/>
          </p:nvSpPr>
          <p:spPr>
            <a:xfrm rot="-10773787">
              <a:off x="5044302" y="2679179"/>
              <a:ext cx="932675" cy="408726"/>
            </a:xfrm>
            <a:prstGeom prst="leftRightArrow">
              <a:avLst>
                <a:gd name="adj1" fmla="val 60000"/>
                <a:gd name="adj2" fmla="val 50000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6"/>
            <p:cNvSpPr txBox="1"/>
            <p:nvPr/>
          </p:nvSpPr>
          <p:spPr>
            <a:xfrm rot="26213">
              <a:off x="5166920" y="2760924"/>
              <a:ext cx="687439" cy="245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981281" y="2524950"/>
              <a:ext cx="4004139" cy="1881191"/>
            </a:xfrm>
            <a:prstGeom prst="roundRect">
              <a:avLst>
                <a:gd name="adj" fmla="val 10000"/>
              </a:avLst>
            </a:prstGeom>
            <a:solidFill>
              <a:srgbClr val="708553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6"/>
            <p:cNvSpPr txBox="1"/>
            <p:nvPr/>
          </p:nvSpPr>
          <p:spPr>
            <a:xfrm>
              <a:off x="1036379" y="2580048"/>
              <a:ext cx="3893943" cy="1770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700" b="1" i="1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Piani di intervento per alunni: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None/>
              </a:pPr>
              <a:r>
                <a:rPr lang="it-IT" sz="1700" b="1" i="1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B.E.S.  </a:t>
              </a:r>
              <a:r>
                <a:rPr lang="it-IT" sz="1700" b="1" i="1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(bisogni educativi  speciali),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None/>
              </a:pPr>
              <a:r>
                <a:rPr lang="it-IT" sz="1700" b="1" i="1">
                  <a:solidFill>
                    <a:srgbClr val="0066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D.S.A. </a:t>
              </a:r>
              <a:r>
                <a:rPr lang="it-IT" sz="1700" b="1" i="1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 disturbi specifici di apprendimento)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None/>
              </a:pPr>
              <a:r>
                <a:rPr lang="it-IT" sz="1700" b="1" i="1">
                  <a:solidFill>
                    <a:srgbClr val="C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Diversamente abili. </a:t>
              </a:r>
              <a:endParaRPr sz="17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2" name="Google Shape;392;p36"/>
            <p:cNvSpPr/>
            <p:nvPr/>
          </p:nvSpPr>
          <p:spPr>
            <a:xfrm rot="-2841025">
              <a:off x="3687221" y="1704394"/>
              <a:ext cx="1051470" cy="408726"/>
            </a:xfrm>
            <a:prstGeom prst="leftRightArrow">
              <a:avLst>
                <a:gd name="adj1" fmla="val 60000"/>
                <a:gd name="adj2" fmla="val 50000"/>
              </a:avLst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6"/>
            <p:cNvSpPr txBox="1"/>
            <p:nvPr/>
          </p:nvSpPr>
          <p:spPr>
            <a:xfrm rot="-2841025">
              <a:off x="3809839" y="1786139"/>
              <a:ext cx="806234" cy="245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394" name="Google Shape;39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391269" y="1596788"/>
            <a:ext cx="3064240" cy="1444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313882" y="1596788"/>
            <a:ext cx="3026569" cy="1444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 txBox="1">
            <a:spLocks noGrp="1"/>
          </p:cNvSpPr>
          <p:nvPr>
            <p:ph type="body" idx="1"/>
          </p:nvPr>
        </p:nvSpPr>
        <p:spPr>
          <a:xfrm>
            <a:off x="1815152" y="1248770"/>
            <a:ext cx="9580278" cy="5609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15240" lvl="0" indent="-3429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lang="it-IT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è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“il documento fondamentale costitutivo dell’identità culturale e progettuale” </a:t>
            </a:r>
            <a:r>
              <a:rPr lang="it-IT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elaborato</a:t>
            </a:r>
            <a:endParaRPr/>
          </a:p>
          <a:p>
            <a:pPr marL="342900" marR="196215" lvl="0" indent="-342900" algn="ctr" rtl="0">
              <a:lnSpc>
                <a:spcPct val="107000"/>
              </a:lnSpc>
              <a:spcBef>
                <a:spcPts val="1065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dal Collegio dei Docenti e approvato dal Consiglio di Istituto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15240" lvl="0" indent="-34290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lang="it-IT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viene predisposto ai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sensi dell’art.1 – comma 1 della Legge 107 del 15/07/2015.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15240" lvl="0" indent="-342900" algn="l" rtl="0">
              <a:lnSpc>
                <a:spcPct val="103000"/>
              </a:lnSpc>
              <a:spcBef>
                <a:spcPts val="334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lang="it-IT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 </a:t>
            </a:r>
            <a:r>
              <a:rPr lang="it-IT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Potenziamento dell’Offerta Formativa (cc. 7, 16, 22, 24) </a:t>
            </a:r>
            <a:endParaRPr/>
          </a:p>
          <a:p>
            <a:pPr marL="342900" marR="15240" lvl="0" indent="-342900" algn="l" rtl="0">
              <a:lnSpc>
                <a:spcPct val="103000"/>
              </a:lnSpc>
              <a:spcBef>
                <a:spcPts val="113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lang="it-IT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Promuove </a:t>
            </a:r>
            <a:r>
              <a:rPr lang="it-IT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finalità, principi e strumenti previsti nel Piano Nazionale Scuola Digitale </a:t>
            </a:r>
            <a:endParaRPr/>
          </a:p>
          <a:p>
            <a:pPr marL="342900" marR="15240" lvl="0" indent="-342900" algn="l" rtl="0">
              <a:lnSpc>
                <a:spcPct val="103000"/>
              </a:lnSpc>
              <a:spcBef>
                <a:spcPts val="409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lang="it-IT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Programma </a:t>
            </a:r>
            <a:r>
              <a:rPr lang="it-IT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attività formative rivolte al personale docente e ATA</a:t>
            </a:r>
            <a:endParaRPr/>
          </a:p>
          <a:p>
            <a:pPr marL="342900" marR="15240" lvl="0" indent="-342900" algn="l" rtl="0">
              <a:lnSpc>
                <a:spcPct val="103000"/>
              </a:lnSpc>
              <a:spcBef>
                <a:spcPts val="270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lang="it-IT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 </a:t>
            </a:r>
            <a:r>
              <a:rPr lang="it-IT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fabbisogno di : </a:t>
            </a:r>
            <a:endParaRPr/>
          </a:p>
          <a:p>
            <a:pPr marL="342900" marR="15240" lvl="0" indent="-342900" algn="l" rtl="0">
              <a:lnSpc>
                <a:spcPct val="103000"/>
              </a:lnSpc>
              <a:spcBef>
                <a:spcPts val="114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Noto Sans Symbols"/>
              <a:buChar char="−"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posti comuni e di sostegno dell’Organico  dell’Autonomia</a:t>
            </a:r>
            <a:endParaRPr/>
          </a:p>
          <a:p>
            <a:pPr marL="342900" marR="15240" lvl="0" indent="-342900" algn="l" rtl="0">
              <a:lnSpc>
                <a:spcPct val="103000"/>
              </a:lnSpc>
              <a:spcBef>
                <a:spcPts val="113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Noto Sans Symbols"/>
              <a:buChar char="−"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potenziamento dell'offerta formativa </a:t>
            </a:r>
            <a:endParaRPr/>
          </a:p>
          <a:p>
            <a:pPr marL="342900" marR="15240" lvl="0" indent="-342900" algn="l" rtl="0">
              <a:lnSpc>
                <a:spcPct val="103000"/>
              </a:lnSpc>
              <a:spcBef>
                <a:spcPts val="114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Noto Sans Symbols"/>
              <a:buChar char="−"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 personale ATA </a:t>
            </a:r>
            <a:endParaRPr/>
          </a:p>
          <a:p>
            <a:pPr marL="342900" marR="15240" lvl="0" indent="-342900" algn="l" rtl="0">
              <a:lnSpc>
                <a:spcPct val="103000"/>
              </a:lnSpc>
              <a:spcBef>
                <a:spcPts val="114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Noto Sans Symbols"/>
              <a:buChar char="−"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infrastrutture, attrezzature, materiali </a:t>
            </a:r>
            <a:endParaRPr/>
          </a:p>
          <a:p>
            <a:pPr marL="342900" marR="0" lvl="0" indent="-254000" algn="l" rtl="0">
              <a:spcBef>
                <a:spcPts val="11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178;p19"/>
          <p:cNvSpPr/>
          <p:nvPr/>
        </p:nvSpPr>
        <p:spPr>
          <a:xfrm>
            <a:off x="1924334" y="177553"/>
            <a:ext cx="8093123" cy="48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9398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Il </a:t>
            </a:r>
            <a:r>
              <a:rPr lang="it-IT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Piano Triennale dell’Offerta Formativa</a:t>
            </a:r>
            <a:r>
              <a:rPr lang="it-IT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(PTOF):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7"/>
          <p:cNvSpPr txBox="1">
            <a:spLocks noGrp="1"/>
          </p:cNvSpPr>
          <p:nvPr>
            <p:ph type="body" idx="1"/>
          </p:nvPr>
        </p:nvSpPr>
        <p:spPr>
          <a:xfrm>
            <a:off x="1775520" y="1484784"/>
            <a:ext cx="8136904" cy="396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530"/>
              <a:buFont typeface="Noto Sans Symbols"/>
              <a:buChar char="✦"/>
            </a:pPr>
            <a:r>
              <a:rPr lang="it-IT" sz="153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Partecipazione a giochi matematici, linguistici per lo sviluppo delle competenze curriculari, Coding</a:t>
            </a:r>
            <a:endParaRPr sz="1530" b="0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0066"/>
              </a:buClr>
              <a:buSzPts val="1530"/>
              <a:buFont typeface="Noto Sans Symbols"/>
              <a:buChar char="✦"/>
            </a:pPr>
            <a:r>
              <a:rPr lang="it-IT" sz="153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Progetti PON-POR, </a:t>
            </a:r>
            <a:r>
              <a:rPr lang="it-IT" sz="1530">
                <a:solidFill>
                  <a:srgbClr val="002060"/>
                </a:solidFill>
              </a:rPr>
              <a:t>Erasm</a:t>
            </a:r>
            <a:r>
              <a:rPr lang="it-IT" sz="153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 Plus</a:t>
            </a:r>
            <a:endParaRPr/>
          </a:p>
          <a:p>
            <a:pPr marL="342900" marR="0" lvl="0" indent="-3429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0066"/>
              </a:buClr>
              <a:buSzPts val="1530"/>
              <a:buFont typeface="Noto Sans Symbols"/>
              <a:buChar char="✦"/>
            </a:pPr>
            <a:r>
              <a:rPr lang="it-IT" sz="153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Progetti di lingua inglese, francese e spagnolo con certificazioni rilasciate da Enti Certificatori riconosciuti a livello internazionale</a:t>
            </a:r>
            <a:endParaRPr/>
          </a:p>
          <a:p>
            <a:pPr marL="342900" marR="0" lvl="0" indent="-3429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8000"/>
              </a:buClr>
              <a:buSzPts val="1530"/>
              <a:buFont typeface="Noto Sans Symbols"/>
              <a:buChar char="✦"/>
            </a:pPr>
            <a:r>
              <a:rPr lang="it-IT" sz="153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Progetti di Educazione alla legalità e alla prevenzione </a:t>
            </a:r>
            <a:endParaRPr/>
          </a:p>
          <a:p>
            <a:pPr marL="342900" marR="0" lvl="0" indent="-3429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30"/>
              <a:buFont typeface="Noto Sans Symbols"/>
              <a:buChar char="✦"/>
            </a:pPr>
            <a:r>
              <a:rPr lang="it-IT" sz="153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Progetti di Educazione alimentare e alla salute</a:t>
            </a:r>
            <a:endParaRPr/>
          </a:p>
          <a:p>
            <a:pPr marL="342900" marR="0" lvl="0" indent="-3429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530"/>
              <a:buFont typeface="Noto Sans Symbols"/>
              <a:buChar char="✦"/>
            </a:pPr>
            <a:r>
              <a:rPr lang="it-IT" sz="153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Progetti e concorsi di musica e arte</a:t>
            </a:r>
            <a:endParaRPr/>
          </a:p>
          <a:p>
            <a:pPr marL="342900" marR="0" lvl="0" indent="-3429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1530"/>
              <a:buFont typeface="Noto Sans Symbols"/>
              <a:buChar char="✦"/>
            </a:pPr>
            <a:r>
              <a:rPr lang="it-IT" sz="153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Attività sportive: pallavolo, calcio a 5, atletica, basket, danza, ginnastica artistica ecc.      </a:t>
            </a:r>
            <a:endParaRPr/>
          </a:p>
        </p:txBody>
      </p:sp>
      <p:sp>
        <p:nvSpPr>
          <p:cNvPr id="401" name="Google Shape;401;p37"/>
          <p:cNvSpPr txBox="1">
            <a:spLocks noGrp="1"/>
          </p:cNvSpPr>
          <p:nvPr>
            <p:ph type="title"/>
          </p:nvPr>
        </p:nvSpPr>
        <p:spPr>
          <a:xfrm>
            <a:off x="1991550" y="332647"/>
            <a:ext cx="8291400" cy="7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entury Gothic"/>
              <a:buNone/>
            </a:pPr>
            <a:r>
              <a:rPr lang="it-IT" sz="28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AMPLIAMENTO DELL’OFFERTA FORMATIVA</a:t>
            </a:r>
            <a:endParaRPr sz="2800" b="1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1530"/>
              <a:buFont typeface="Noto Sans Symbols"/>
              <a:buChar char="✦"/>
            </a:pPr>
            <a:r>
              <a:rPr lang="it-IT" sz="1530" u="sng">
                <a:solidFill>
                  <a:schemeClr val="hlink"/>
                </a:solidFill>
                <a:hlinkClick r:id="rId3"/>
              </a:rPr>
              <a:t>Progetti 2018.2019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402" name="Google Shape;402;p37" descr="data:image/jpeg;base64,/9j/4AAQSkZJRgABAQAAAQABAAD/2wCEAAkGBxQTEBUUExQUFBUXGBUYGBgXGBQVGhUYFBcWFxQVFRQYHCggGBolGxcVITEhJSksLi4uFx8zODMsNygtLiwBCgoKDg0OGxAQGi0kICQsLC8wLCwsLC4sLCwsLCwsLCwsLC8sLCwsLCwsLCwsLCwsLCwsLCwsLCwsLCwsLCwsLP/AABEIAKkBAAMBIgACEQEDEQH/xAAcAAABBAMBAAAAAAAAAAAAAAAABAUGBwECAwj/xABGEAABAwIDBAcGAgcGBQUAAAABAAIDBBEFEiEGMUFRBxMyYXGBsSJCcpGhwVLRU2KCkrLh8BQjJDNE8SU0Q2OiFXODwtL/xAAbAQACAgMBAAAAAAAAAAAAAAADBAACAQUGB//EADURAAIBAwIDBgMIAQUAAAAAAAABAgMEESExBRJBBhMiMlGBYZHBIzNCcaGx4fAVBxRi0fH/2gAMAwEAAhEDEQA/ALWQsrWR1gnRUQYtVhjCVUu2lPUHJM+N4hcLtfa4N+ZG7zUh6QMdysLQdToF32V6VY3NEFdG0C2XrGi7CN1nx8PJDq0Z1IeEasruNtWU2slWreGVzXBzXFrhuIJBHgQrfx7o3pqpnXUMjWF2th7UT/C3ZPh8lVmM4NPSvyTxlh4E9l3e124rVyg47ncWt/RuV4Xr6Mm+y/SnJEBHVt65m7OO2PiG5wVsYNi8FTGHwPa9vd7vcRwXmFKcOxCWCQSQvdG4cWm1+4jiFaNVrcUu+DUqvip+F/oTPpFweSgrxVQgtY93WNcBox9/aaSN1/rcp6h2RZX18FcwD+zStEsrdPZlZYGM87nX9krbZ3pQZK3qa+Ntjp1gF2H42Hd4hSLE8SpcNw58tLkyvJ6sNddpkfy32HG3cjUqnI3KL3NRe0atSMKNWHiWifRohfTDtF1szaWM+xFrJb3nncPAD6nuVcraSQuJc4kuJJJO8k6klLMEwt9VOyCPtPNr/hHvOPgEs25M6a3pQtaCj0W5YPQ1gJLn1byWsALGDcHfjceYG75rePpBpTVSMF4I81o5W+1G8cXSR29nXcRwTj0k4uzD6COig9l8jS0c2xjR7j3m9vMqkVuLS2XLlnBcTvnWruS/qPSFNiILQ51sruy9pDo3/C8ehS5edsC2gnpHEwvs09pjvaY/4mHT7qytmdu4JrNJFNJ+B7rxPP6kh1j8DoiTpSh8UJxqRkWBZCTxVIuGuBa617Hj3tO4jwSlUyXwYQsoUMGEWWQtgFMmcGoC2DVsGroGKrZlI5hizkTDtPthT0fsuvJJ+jba45Zjuaqrxvb2snOkvUt/DF7PzfvKG6mAig2XnkRkVEYRt/VUx/zOsFuzK4kdxve4TZW7d1cr7vqHjkGGzR5BV7wz3Z6ILVgtVH4D0iVUJF3iZvFr7n5O3hWxsvtRDWsPV+y8dqNxGYd4/EO9XU0yrgOxCxZdi1aEK+SmDRM2P4gI2FdBXtEMT5JoonStzAP0vu3HzHzTDj+DT1LbwVFOTe4s8fTvQ5Voh4W85NZWE+vQgGMYFX1EpcKSotuF2EeeqTR7BYgf9K8eJY31cpLVbM41cnrJH97ZyfpdNT9lsRJ/vOtbzL3yeuqwr+cVhRHf8PQlrKuhZs5s/i9G/PCGxj3mvkjyu8W3+qs+nxBk8BZiLKaMnQt62ORru9t9W/1qqpj6Pp375qf9p5v9QnODollda9TB5BzkGpcTqbxD07C1pa9/+gv2m6KjrJQvzDf1Tj/BJ9j81WlXSPieWSsdG8b2uBB/mrv2S2Sq6OwFY18fGNzC5v7JzXapJjmz9PVsyzxh/I7nN7w7eEF0867DtHi0qEuSb54+vU8zLOc2tc2BuBc2BO825qV7e7HjD3syyiRsmbKDo8Btrk20I1GuiiaA1h4Oio1YVoKcdgVy9D2zfVQmqkHtygBn6sY4+Lj6BU0pLsxttVURAY7rI/0bySP2Tvb/AForQaTyxXiNCrWo8lN/yXDjOwlJVTmadsj3mw7bgABuAaNwXKPo3w0f6cHxc4/daYHtnS4gzqxI6CUjslwa4H9R25yjG02zWLMcOoqpahh3Wc1j2/ENAfFN9/JLRs5GFgnU5KjUX8SaR7D4e3dSw+Yv6pZHs9RtGlPAP2GfcKnn7MYs++d7xzDqgD6ZlwdsXVm/WTwN+OpGo8yq97UfRjX+Ot471ol3zNp8mRxiDBuF2tDfDkmp9RG1wbHPFJwyZ25/LXXwVQO2KDbdZXULf/lDvRKcO2GhlflbiFO/KC5wjDnODRvIO4f7LMZVVqomJWlljWv+hcDHX4Edx0W9kkw512jfawAubmwFhc8TZLQE4npqaRpZ0ABbtahoXZjVVsykYaxRHpB2t/sjOriP988b/wBG3me88FKcUrm08D5n7mNJ8TwHmbLzjj+KPnmfK83e43PdyACDKYaERHVVRJJccziSSTqTfiSkT5id3z3AIlP8z9lo138ghhDkY7C9sxPEj+Fv3K5zQu97fyH8kuDtdLE8TwC7R0pcNNSePE/kFhsylkZWaahP2EYjIxzZI3Fr22II0I/MJPNgzgzMBos0E+U2eCBwI1UTyTlxuX9sRtY2tjyus2do9pv4h+Nvd3KTFq8+YZXOhkbLE6zm6i3HuI5FXvgOLMqqdkzOI1H4XDe0o0J9AU4Y1K+6SBlkpo/0cAH7xH/5UPspv0h4bPLWOcyJ72BrWgtsd2p0vfiofLRyN7UcjfFjh9loa9WDqvDR6DwqVNWkI5WceptBXSs7EkjfBzh904wbV1jN07/Ox9UykoWFOS2Y7K3oz80U/ZEoj26qvf6qQfrsH2Xdm249+khPewuYfooihEVeouotPhNnLemvYn0G29Od8dRH8Emb+JOFPtlBwqZm90kbXfVoCrFCIruohSfALSW2V7kp2lweOunM3/qMN7Boa9pYGgbgLlMrujupI/u5aaX4ZB90gWAFP9zneIWHDalKKjTqtJdGl/B0rthK6MA9Q59xrk9qx5GyZJ8NmZ24ZW/FG8fZSKDE5mdiWRvg535pfFtXVt/67iOTrO9Qs99DqmZVC8j1jL5r/sgvzH0U42X6S6imsyb/ABEW7U2e0fqu4+B+aldPUNqMHqJZo4s7A9ofkaL6aHTdvVNt3I/lw0xWDhec9OrBZi8f+MuuswjDMaaXxvEc/FzbNkHdIw9of1dVltTsHU0Ru5nWRfpYwSB8Y3s89EzU87mPD2Oc1w3OaSCPMKyNmOlR7QI61vWNtbrGj2v227neScoXsoaM0V/2fkvFS1/f+SqbK29hsB6inFxaWoDXyfqRjWKPzuXHyTrW7IYXVZayFwDGuDnsjLckhGoY5nuknlZSDC4CSXu7Tjc93cO4J6dwqkUonOxoOnJ824up4sosu7QgNXVrUFsukDGruxq1Y1dmhCkwqRWvS9jFmspmnf7b/wD6D1PyVQPjJ8TvUn28xLraqV53ZnW+Fnst9PqoiyrOtt54oO4bbQ0mhubDcFz6gndp9gnENAHP7lPOFYWCOskBy+60dqV3BrRy5lVbwXjHJHYsPdZuna7I5gb3HuUxwHBC72QPidyH5p+wfZOV7usmGVzuHBo4NAUyo8MZE2zR/vzQZSbGIwUSPTYA0x2sBpp9rqr8Xw10MpsLi+o5q9ZWKIbY4QHx5m9oX81WEsMko8yKsnkyWc0+yd3ceIIVi9FePZJ+qcbRz6AcGyN3fMafJV7XMBDhuvr4Eb/mumz9UWkEGxa4EHk4aj0TKeNRZrOh6QOrnH9Y/kgtWsRuAeevz1W68tuKnPWlL1bGY6ITTYfE7tRsd4tCbqjZukdvhjHh7J+iW4pVOjZmY0PN9xOX6qL7S1zOsP8AiuqOUB7BclhNjm0HLimLWNWbWJNIaod7J4jJr5/Q7jYujkGZhkaNey48DbcfBJZujxvuTvHxNafSyUYW6ofIMkgczMC7M1wytI3NzAG5OvFSimrGSEhj2uLd9ju8UzXr3Nu9Jt/QYd7dUnhVM/34kAm6P5h2ZY3eIcPzSCfYyrbuY13wuH3srWQqR4xcLfDCR4zcrdp+xTE2B1LO1Ty+Tc38N0ikic3tNc34muHqFei1dEDvAPkmI8bl+KH6jUOPT/FBexRQcFlXRNg8D+1FGf2Qm+fY+kd/0g34SW+iZjxqk94sYjx2k/NFoQbKvZHg73S26vO7NcXGXMASRySDHOjKGdnXUEjW5hfLcOjdf8Dh2fRSqkwtkdE6BoPVmQtIJvdrj7Qv81T8tdV4NWSQwyHIDdrX6sew6tJbz4XHEFdraUo3FJNeiZydbiNSjcSq03o2/wCsZsVwqamfknjdG7hmGh72u3EeCSAE6AEk6ADUkncAOauXB9u6DEWdTWMZE86WktkcT+B53HxstY+j2CkqW1LHl8bbmON2p6w9j2veaNTqhVLacHhm8t+P05025LX4dTrsvgP9nhZB72kkx5yEaM8GjRTOKKwsk+E0mVtzq46k8yd5TllTUfCsI5mtOVWbnLdnINXRrVuGrYBRsGkDQuGJz9XBI/8ACxx5bgbJUAmXbOTLQTn9RDbCRWp5px+tzPIvcXP8k209yeJ7gu9WPaAAuT9+5SiCmdRRB5jD5X6nNuYAL/NDzgOo5ZwwjAJ5C1wY4jTS2nmeStvZrCGttJIAZbW3ANYPwsHAeqadmhVSUbKjIMrhcNaQTYE6httfIp/oKrMWkcdCORCHPOdQsMY8I9vICasTxhkO/MTyaLlKa+bI0uKiON7VQwOY17c737mjgOZ7lRavBbZZF7dqA7dDN+7f0WsuIsmYQLg8WnQjyWK7aF9Nbr6Z8TPxCzmjxc3QeaKmaOaz22vwI5HeCpOODMGnsVDtDEWTvHPX8k30UlgfEH+vqn/buMsnY7mD9NVFInWNuA9P9keOsReekj1ZG2wA7llJ4a2N3Zex3g4Fdw5eUuMluhlxa3Qw7RVz2Pa1kliWOPVtj6yR5uA2w3Bu/UqE45I9jalsozSSOIByANvYBtnX0JF/AtVgV9U9kzcsLnNIAc9oB0Ltx42G9R7FcKe90gczRznanRv6pzfJdDY1YxjTi459fXcatqyWVt8QwivMkn9oYXOYYyRH1jRkew+0y1/qeRUgwWrY9zwGOY6zXOBym4dfK4OboQVC8AgAnYC3I2PV2awDQA4ak7tT9VMcI6mPMWSjqzlDWFwOQgagG501GnBNcYrq4i3y4aSS+bMXEYweM64HkLKSHEovxg+F3eiGVwPZbI7wjf6kLmo2leW0H8mKcy9RWsLiHvO6GTzs31Kzd/FrW/E9qZhwm8ntTZXvI+p1QkT8Rjb/AJk1Mzxlb/XFKKaXM25Fjcj5EhVuuGXNrFTrQwmSM4y2NZpWthbmOXNNYd5JNh5qMdMOzXX0oqWD+8gBvb3ozbOD4Wv81t0nzFmFAt0PWtII90hxIcPMBSLYzGm11Cx7rFxGSRvDMNHAjkd/mvRrCpyU6ePRfsBq2zlR7zpnB5ww6hfPKyKMZnvcGtHeeJ7gLkr0JhGHBjY4GkuZA0NuSTmd7zte9R/Z/YoYfUzy6HMclKL3LWO1e4940b5d6neF0oYwBbK4rKbSWwhRpci1FbGWC2ssoSwcAFsFhZWDJlR/b5v/AA6f4fuFIEzbZR5qCoH/AG3fRVexZblDbDYUJ6xznaiMA27zcN9D8laFTgDJQMwvZQnovZ/fVPww+sl1a9M3RKzzzDsPKNVHhvVsDGuLWDc0E28gukFOGu09U6vjCRU7QXeiy8kRriYDgAm2p2ap5HiUx3kBuHa3v9k6Yja+hF13oJA4eG8LCepGtBsr8PMzS15eQd4Ljr4pvp8GZAA1t7Dmb2UtcAE0YkRYrE89TMPgVP0lRjKw8neoUAJsQf67lNekWpu5rPE/YfdQp+mh3FGpeUBW85c7diA3WSrp4/B38wlEdDSw78WIP6jr+VrlVrZC1bnTf4F76neS4TVqfeVm/wAkv5L7wfCBJG2RtXUSMdqD7AuP3LpzGBxntGR/xPd6CybejmTNhsHc23yJUnT9O0oYUlBfI4O55o1ZQb2bQ2DAoP0TT8V3X8bpRDh0TOzGxvg0JWhMqEVshfJFukTEZaXDpZqctY9mWxyg73AHQ9youo6SMSf/AKpzfhaxv2V59J8WbCaoco7/ACIK8wLtezNrQq0ZucE2n1XwF60mmPVTtZWyduqmP7ZHom2atkd2pHu8XOPqUnQusjbUoeWCXshfLMtNjcbxr8l6lw1+Zt+Zv+9Z33Xlkq9ItrjTxwAx52vghfcEA9gA+i86/wBSbOVa0pci1UmbHhtKdWo4QWXgke2FbBFSwiqbmhe/K7uvcg/zXDYvAWU0rpKOcS0ko9phIJjcOy4O48Qb67lttVh4rKSnHMZwPED8017MbMSU7jkc5rXaEAmxHeFz9GGKcU+iQXvZwUoZ0e6JfB/fTF/ujRnhxPmnoNXChpwxoCUowExZFllChDFkWWUKEBJcThzwSM/Ex4+YKVLBUIUL0dOy18zD70X8LgR6lWlDLYKtMHaIsWsdLmSLzFwPQKyGsuLJaohym9DZ1QSEhERz5gTe3M2t4bkgqKZ7Z2iSRwgItce67gHdx5p6pMLY4EsmzWHMHXXfZYjFsI2kNbqOQy9YXnub7o8RxThCzIDbedSe9b1OBP0tLwJN+fcozjJnilayOQSEmxaNSLZbn6/RZlBmeZS2ZKmVlxqmjF6jSwSukheGXfbN3bk34poC48AhMzHQqLbOpb/aHAkZsoAHHmo1F7bSOI9FvjdWJayR97jMQD3N0/NJaR9nJuKwhGpLmkSxCELRHrZePRVJfDWdznj5OKmSgfQ++9ARylf9j91PFu6P3aPLeJR5buov+TBCEIokMm2cOfD6pvOGT6NJXlEL19iseaCVvON4+bSvIDdy7TsnLw1Y/l9Rev0MoQhdkLArLxE3oqB/OnLf3HW+6rRWphGGyVWE0Yhbne01DLXaNLg7ybLkO2NPms4tdJG44HWjSu1KTwtS2qFg6umBG6MejU8CIckgjYWmJvJlvMWCclw62BTeZNghCFkqCEIUICEIUICEIUIUR0h05hrpS02dnEjTyJs4H94FTzAcVbUQMlZ7w1H4XDtN+aQ9LmCFzWVLBq32Xd4IJH1081XmzWPuo3ki7onEZ293B7eRGqFJZDwlguKaMPaQRcFIYcJa0k7/AKH58VvhGKRTxiSF4e0+RB5OB1BTqALIaymHjNpaDPNSEgi28WN3OOh4WuigoGsJdpc8U5ve2+U6H18EgxGsDQqzkXy2bzT6WVc9I+0vVRFjD7brgd3MlOmMbQWBbHqeJ5KtMeiMuYk3I1usQ1epWekSLRDRLaWHjyWlHF9U5hg7I8PzPqm2xJId0IQtAeulu9DEt6WZvKX+Jg/JWKFVvQnL/wA0zvid8w8fZWmFurd/Zo8z4zHF9U/P6AhCEY1hpILgjmCvH1VHlke38LnD5EhewyvImOMtVTjlLKP/ADcut7Jy+0qL4L6gK+yESEIXcioK19gqQ1GEZGlwMdUdWktNnMudQe9VQrm6BJAYalh4SRO/ea4fZc/2lhmxb9Gg1HzFh7NYZ1TdS4nvcXepUgWrW2Wy85GwQhChAQhChAQhChAQhChBJitEJoXxuGjh9eB+a8847hZhe5vC5HgDuuvSBVE9IWJRmseW2MZcWOtzG8/O5VJeoSm+hGdjsVdT1IIcQHaOHA+IV0x1hLQ4ajeqEnYWTA+GvPkfqrh2Xqs0Db8kGbGYbD5X3e3TfvBF94UIxl0rj7R8hop7REat+SZ8doxe/P6IMs7h4voQdtJoo1VtyvkB3EKePjsoptDRE5iBrYqRZia0IjTxFtyd4sLciu8TLDv3+ZNglUkVyO+5Hek9U+2nePPT0/JNKWROUcDkhCFpD1gsXoVf/iKgc44z8nO/NW8FTfQ0+1ZKOcXo5XGFuLV/Zo854+sX0/b9jKEITBpjBXlXbuHJidU3/uuPz1+69VFeZOlWHLi9T3lp+bQum7LSxdSXrH6oDX8pEkIQu/FAVrdAU1pqtvNkTv3XOH3VUqx+gua2ISN/FC7/AMSCtTx2PNYVPy+oSl5kegQsrVh0Wy8wHQQhChAQhChAQhChAQhaTOIBtbz3DvKhCNbdbRNpqdwBtI8ENtv8e4d6881NXmzj3bfM81ONvq81NQY4T1mti78R+Lg0a2AWcD6PmkAyHNxdvAPcBy7+KFKSQeEGQrD4JJY7hpdkG+28DeFZOyz8sYy3cwgOBAJtzBUkpsGjhaGxsa0dwW+HYfHG3q2NDRckAd5ubIDbYxFJHFtaGlpB4pXXRF4Tdi2FuIOQ2Pr4pywgvMIEnaAsVTfQJnGqIdXS5XEcUgdZyk+JUrBJd7QQSmbHsNERD2dg/QqiCNaEIxSjcx/sagEkD7Jprz7QPPVS91M6ZwsNCRryPNOdJsc14DnkkhxvqOCLGYGVMhqEIWsPTW0ibdEbv+IHvjd56hXYFQ/RpVNjxFhc4NGV4JJAA0G8lW3PtjQsNnVcIPLOD6LbWn3Z592iw7xteiH5Ch9R0m4YzT+0tPwte70CQVPS9hzdzpX/AAxu+9k0aInxXnLppitizz+KOM/Qj7Kf1HTTSDsU9S/9ljf4nKFbT7VUldOJpKCdzw0N1mDRYbtGra8HvYWdz3s9sNaFKkXJYRXSLqbx4tE3/Kwqn8ZXSSeqVw7RVo0hpaKH4adpI8yujqdq6S8lN+7SAqgyDwYfK/sRSO+Fjj6BWF0R4DVRYkyR9PKyPI9pc5pAFwLXutP/AFfF3/6hzByjZFH/AAtU12PjqibzTSv+J7itbedpKlxSlS7tJNY3LxopPOSyItwW60hHshbrmQwIQhQgIQhQgIQhQgJn2jZniyZi0Hfl0JHK/AJfU1YboNTy5eKZZi8uud6pKWCyQys2eiis9rRuAPdyKdYmhKI7gbtOI5X+yaqt5gcL3dE46HeWH8J7uSXGISzoL5Ux1lLIXZ2vIcNRy8LckudWB3ZOqKKnf7RcSW7xfU9/luVZP0DxWNztST52AubZ24jkeNuYXYADuXZ0QDU3VlTpbkpsY3EePxtdGddfQ8Ck8FOZqUtcPbbp5hYq3Zt6UYXOGk3009EPIXZDThFKL2tqCnunis0/E7zuUjpCHTEtGhKd3U7svsmxN9d6iMSZR8ezdS7e53lolUOxMx3l/wAyrUpk506fUIroJSua0/NNv3Klh6PXneD9Uuh6NzyVtRJXGrAW29yqIejfuS+Do4byCs9i7NUMFdQdHrPwhOMGwkY90KctW4UIRKHY2Me6PklsWy8Y90fJSFChBojwGMcB8ktgomt3BKkKEAIQhQgIQhQgIQhQgJmxbFsvss7XE8v5p3k3HwUKd2j4lCqyaWgajBSeoRyODs1zf18U80c4eLHf/WoTW1KsP/zB5+iBENUisDvHvsd/qEPp2uaWuFx/VlrJ2meBXd2/5qwuMFQxjczNA4f0CO5do5fYAASLaD/nI/8A23eoSqPcqZG1scZDokcgulkySvVWWQ21CaqqpI056J1q9yYqr/NZ4oXUOiY4JR5WAnenUrhQ9gLo7ejPRCz1Z//Z"/>
          <p:cNvSpPr/>
          <p:nvPr/>
        </p:nvSpPr>
        <p:spPr>
          <a:xfrm>
            <a:off x="1524000" y="-38417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3" name="Google Shape;403;p37" descr="data:image/jpeg;base64,/9j/4AAQSkZJRgABAQAAAQABAAD/2wCEAAkGBxQTEBUUExQUFBUXGBUYGBgXGBQVGhUYFBcWFxQVFRQYHCggGBolGxcVITEhJSksLi4uFx8zODMsNygtLiwBCgoKDg0OGxAQGi0kICQsLC8wLCwsLC4sLCwsLCwsLCwsLC8sLCwsLCwsLCwsLCwsLCwsLCwsLCwsLCwsLCwsLP/AABEIAKkBAAMBIgACEQEDEQH/xAAcAAABBAMBAAAAAAAAAAAAAAAABAUGBwECAwj/xABGEAABAwIDBAcGAgcGBQUAAAABAAIDBBEFEiEGMUFRBxMyYXGBsSJCcpGhwVLRU2KCkrLh8BQjJDNE8SU0Q2OiFXODwtL/xAAbAQACAgMBAAAAAAAAAAAAAAADBAACAQUGB//EADURAAIBAwIDBgMIAQUAAAAAAAABAgMEESExBRJBBhMiMlGBYZHBIzNCcaGx4fAVBxRi0fH/2gAMAwEAAhEDEQA/ALWQsrWR1gnRUQYtVhjCVUu2lPUHJM+N4hcLtfa4N+ZG7zUh6QMdysLQdToF32V6VY3NEFdG0C2XrGi7CN1nx8PJDq0Z1IeEasruNtWU2slWreGVzXBzXFrhuIJBHgQrfx7o3pqpnXUMjWF2th7UT/C3ZPh8lVmM4NPSvyTxlh4E9l3e124rVyg47ncWt/RuV4Xr6Mm+y/SnJEBHVt65m7OO2PiG5wVsYNi8FTGHwPa9vd7vcRwXmFKcOxCWCQSQvdG4cWm1+4jiFaNVrcUu+DUqvip+F/oTPpFweSgrxVQgtY93WNcBox9/aaSN1/rcp6h2RZX18FcwD+zStEsrdPZlZYGM87nX9krbZ3pQZK3qa+Ntjp1gF2H42Hd4hSLE8SpcNw58tLkyvJ6sNddpkfy32HG3cjUqnI3KL3NRe0atSMKNWHiWifRohfTDtF1szaWM+xFrJb3nncPAD6nuVcraSQuJc4kuJJJO8k6klLMEwt9VOyCPtPNr/hHvOPgEs25M6a3pQtaCj0W5YPQ1gJLn1byWsALGDcHfjceYG75rePpBpTVSMF4I81o5W+1G8cXSR29nXcRwTj0k4uzD6COig9l8jS0c2xjR7j3m9vMqkVuLS2XLlnBcTvnWruS/qPSFNiILQ51sruy9pDo3/C8ehS5edsC2gnpHEwvs09pjvaY/4mHT7qytmdu4JrNJFNJ+B7rxPP6kh1j8DoiTpSh8UJxqRkWBZCTxVIuGuBa617Hj3tO4jwSlUyXwYQsoUMGEWWQtgFMmcGoC2DVsGroGKrZlI5hizkTDtPthT0fsuvJJ+jba45Zjuaqrxvb2snOkvUt/DF7PzfvKG6mAig2XnkRkVEYRt/VUx/zOsFuzK4kdxve4TZW7d1cr7vqHjkGGzR5BV7wz3Z6ILVgtVH4D0iVUJF3iZvFr7n5O3hWxsvtRDWsPV+y8dqNxGYd4/EO9XU0yrgOxCxZdi1aEK+SmDRM2P4gI2FdBXtEMT5JoonStzAP0vu3HzHzTDj+DT1LbwVFOTe4s8fTvQ5Voh4W85NZWE+vQgGMYFX1EpcKSotuF2EeeqTR7BYgf9K8eJY31cpLVbM41cnrJH97ZyfpdNT9lsRJ/vOtbzL3yeuqwr+cVhRHf8PQlrKuhZs5s/i9G/PCGxj3mvkjyu8W3+qs+nxBk8BZiLKaMnQt62ORru9t9W/1qqpj6Pp375qf9p5v9QnODollda9TB5BzkGpcTqbxD07C1pa9/+gv2m6KjrJQvzDf1Tj/BJ9j81WlXSPieWSsdG8b2uBB/mrv2S2Sq6OwFY18fGNzC5v7JzXapJjmz9PVsyzxh/I7nN7w7eEF0867DtHi0qEuSb54+vU8zLOc2tc2BuBc2BO825qV7e7HjD3syyiRsmbKDo8Btrk20I1GuiiaA1h4Oio1YVoKcdgVy9D2zfVQmqkHtygBn6sY4+Lj6BU0pLsxttVURAY7rI/0bySP2Tvb/AForQaTyxXiNCrWo8lN/yXDjOwlJVTmadsj3mw7bgABuAaNwXKPo3w0f6cHxc4/daYHtnS4gzqxI6CUjslwa4H9R25yjG02zWLMcOoqpahh3Wc1j2/ENAfFN9/JLRs5GFgnU5KjUX8SaR7D4e3dSw+Yv6pZHs9RtGlPAP2GfcKnn7MYs++d7xzDqgD6ZlwdsXVm/WTwN+OpGo8yq97UfRjX+Ot471ol3zNp8mRxiDBuF2tDfDkmp9RG1wbHPFJwyZ25/LXXwVQO2KDbdZXULf/lDvRKcO2GhlflbiFO/KC5wjDnODRvIO4f7LMZVVqomJWlljWv+hcDHX4Edx0W9kkw512jfawAubmwFhc8TZLQE4npqaRpZ0ABbtahoXZjVVsykYaxRHpB2t/sjOriP988b/wBG3me88FKcUrm08D5n7mNJ8TwHmbLzjj+KPnmfK83e43PdyACDKYaERHVVRJJccziSSTqTfiSkT5id3z3AIlP8z9lo138ghhDkY7C9sxPEj+Fv3K5zQu97fyH8kuDtdLE8TwC7R0pcNNSePE/kFhsylkZWaahP2EYjIxzZI3Fr22II0I/MJPNgzgzMBos0E+U2eCBwI1UTyTlxuX9sRtY2tjyus2do9pv4h+Nvd3KTFq8+YZXOhkbLE6zm6i3HuI5FXvgOLMqqdkzOI1H4XDe0o0J9AU4Y1K+6SBlkpo/0cAH7xH/5UPspv0h4bPLWOcyJ72BrWgtsd2p0vfiofLRyN7UcjfFjh9loa9WDqvDR6DwqVNWkI5WceptBXSs7EkjfBzh904wbV1jN07/Ox9UykoWFOS2Y7K3oz80U/ZEoj26qvf6qQfrsH2Xdm249+khPewuYfooihEVeouotPhNnLemvYn0G29Od8dRH8Emb+JOFPtlBwqZm90kbXfVoCrFCIruohSfALSW2V7kp2lweOunM3/qMN7Boa9pYGgbgLlMrujupI/u5aaX4ZB90gWAFP9zneIWHDalKKjTqtJdGl/B0rthK6MA9Q59xrk9qx5GyZJ8NmZ24ZW/FG8fZSKDE5mdiWRvg535pfFtXVt/67iOTrO9Qs99DqmZVC8j1jL5r/sgvzH0U42X6S6imsyb/ABEW7U2e0fqu4+B+aldPUNqMHqJZo4s7A9ofkaL6aHTdvVNt3I/lw0xWDhec9OrBZi8f+MuuswjDMaaXxvEc/FzbNkHdIw9of1dVltTsHU0Ru5nWRfpYwSB8Y3s89EzU87mPD2Oc1w3OaSCPMKyNmOlR7QI61vWNtbrGj2v227neScoXsoaM0V/2fkvFS1/f+SqbK29hsB6inFxaWoDXyfqRjWKPzuXHyTrW7IYXVZayFwDGuDnsjLckhGoY5nuknlZSDC4CSXu7Tjc93cO4J6dwqkUonOxoOnJ824up4sosu7QgNXVrUFsukDGruxq1Y1dmhCkwqRWvS9jFmspmnf7b/wD6D1PyVQPjJ8TvUn28xLraqV53ZnW+Fnst9PqoiyrOtt54oO4bbQ0mhubDcFz6gndp9gnENAHP7lPOFYWCOskBy+60dqV3BrRy5lVbwXjHJHYsPdZuna7I5gb3HuUxwHBC72QPidyH5p+wfZOV7usmGVzuHBo4NAUyo8MZE2zR/vzQZSbGIwUSPTYA0x2sBpp9rqr8Xw10MpsLi+o5q9ZWKIbY4QHx5m9oX81WEsMko8yKsnkyWc0+yd3ceIIVi9FePZJ+qcbRz6AcGyN3fMafJV7XMBDhuvr4Eb/mumz9UWkEGxa4EHk4aj0TKeNRZrOh6QOrnH9Y/kgtWsRuAeevz1W68tuKnPWlL1bGY6ITTYfE7tRsd4tCbqjZukdvhjHh7J+iW4pVOjZmY0PN9xOX6qL7S1zOsP8AiuqOUB7BclhNjm0HLimLWNWbWJNIaod7J4jJr5/Q7jYujkGZhkaNey48DbcfBJZujxvuTvHxNafSyUYW6ofIMkgczMC7M1wytI3NzAG5OvFSimrGSEhj2uLd9ju8UzXr3Nu9Jt/QYd7dUnhVM/34kAm6P5h2ZY3eIcPzSCfYyrbuY13wuH3srWQqR4xcLfDCR4zcrdp+xTE2B1LO1Ty+Tc38N0ikic3tNc34muHqFei1dEDvAPkmI8bl+KH6jUOPT/FBexRQcFlXRNg8D+1FGf2Qm+fY+kd/0g34SW+iZjxqk94sYjx2k/NFoQbKvZHg73S26vO7NcXGXMASRySDHOjKGdnXUEjW5hfLcOjdf8Dh2fRSqkwtkdE6BoPVmQtIJvdrj7Qv81T8tdV4NWSQwyHIDdrX6sew6tJbz4XHEFdraUo3FJNeiZydbiNSjcSq03o2/wCsZsVwqamfknjdG7hmGh72u3EeCSAE6AEk6ADUkncAOauXB9u6DEWdTWMZE86WktkcT+B53HxstY+j2CkqW1LHl8bbmON2p6w9j2veaNTqhVLacHhm8t+P05025LX4dTrsvgP9nhZB72kkx5yEaM8GjRTOKKwsk+E0mVtzq46k8yd5TllTUfCsI5mtOVWbnLdnINXRrVuGrYBRsGkDQuGJz9XBI/8ACxx5bgbJUAmXbOTLQTn9RDbCRWp5px+tzPIvcXP8k209yeJ7gu9WPaAAuT9+5SiCmdRRB5jD5X6nNuYAL/NDzgOo5ZwwjAJ5C1wY4jTS2nmeStvZrCGttJIAZbW3ANYPwsHAeqadmhVSUbKjIMrhcNaQTYE6httfIp/oKrMWkcdCORCHPOdQsMY8I9vICasTxhkO/MTyaLlKa+bI0uKiON7VQwOY17c737mjgOZ7lRavBbZZF7dqA7dDN+7f0WsuIsmYQLg8WnQjyWK7aF9Nbr6Z8TPxCzmjxc3QeaKmaOaz22vwI5HeCpOODMGnsVDtDEWTvHPX8k30UlgfEH+vqn/buMsnY7mD9NVFInWNuA9P9keOsReekj1ZG2wA7llJ4a2N3Zex3g4Fdw5eUuMluhlxa3Qw7RVz2Pa1kliWOPVtj6yR5uA2w3Bu/UqE45I9jalsozSSOIByANvYBtnX0JF/AtVgV9U9kzcsLnNIAc9oB0Ltx42G9R7FcKe90gczRznanRv6pzfJdDY1YxjTi459fXcatqyWVt8QwivMkn9oYXOYYyRH1jRkew+0y1/qeRUgwWrY9zwGOY6zXOBym4dfK4OboQVC8AgAnYC3I2PV2awDQA4ak7tT9VMcI6mPMWSjqzlDWFwOQgagG501GnBNcYrq4i3y4aSS+bMXEYweM64HkLKSHEovxg+F3eiGVwPZbI7wjf6kLmo2leW0H8mKcy9RWsLiHvO6GTzs31Kzd/FrW/E9qZhwm8ntTZXvI+p1QkT8Rjb/AJk1Mzxlb/XFKKaXM25Fjcj5EhVuuGXNrFTrQwmSM4y2NZpWthbmOXNNYd5JNh5qMdMOzXX0oqWD+8gBvb3ozbOD4Wv81t0nzFmFAt0PWtII90hxIcPMBSLYzGm11Cx7rFxGSRvDMNHAjkd/mvRrCpyU6ePRfsBq2zlR7zpnB5ww6hfPKyKMZnvcGtHeeJ7gLkr0JhGHBjY4GkuZA0NuSTmd7zte9R/Z/YoYfUzy6HMclKL3LWO1e4940b5d6neF0oYwBbK4rKbSWwhRpci1FbGWC2ssoSwcAFsFhZWDJlR/b5v/AA6f4fuFIEzbZR5qCoH/AG3fRVexZblDbDYUJ6xznaiMA27zcN9D8laFTgDJQMwvZQnovZ/fVPww+sl1a9M3RKzzzDsPKNVHhvVsDGuLWDc0E28gukFOGu09U6vjCRU7QXeiy8kRriYDgAm2p2ap5HiUx3kBuHa3v9k6Yja+hF13oJA4eG8LCepGtBsr8PMzS15eQd4Ljr4pvp8GZAA1t7Dmb2UtcAE0YkRYrE89TMPgVP0lRjKw8neoUAJsQf67lNekWpu5rPE/YfdQp+mh3FGpeUBW85c7diA3WSrp4/B38wlEdDSw78WIP6jr+VrlVrZC1bnTf4F76neS4TVqfeVm/wAkv5L7wfCBJG2RtXUSMdqD7AuP3LpzGBxntGR/xPd6CybejmTNhsHc23yJUnT9O0oYUlBfI4O55o1ZQb2bQ2DAoP0TT8V3X8bpRDh0TOzGxvg0JWhMqEVshfJFukTEZaXDpZqctY9mWxyg73AHQ9youo6SMSf/AKpzfhaxv2V59J8WbCaoco7/ACIK8wLtezNrQq0ZucE2n1XwF60mmPVTtZWyduqmP7ZHom2atkd2pHu8XOPqUnQusjbUoeWCXshfLMtNjcbxr8l6lw1+Zt+Zv+9Z33Xlkq9ItrjTxwAx52vghfcEA9gA+i86/wBSbOVa0pci1UmbHhtKdWo4QWXgke2FbBFSwiqbmhe/K7uvcg/zXDYvAWU0rpKOcS0ko9phIJjcOy4O48Qb67lttVh4rKSnHMZwPED8017MbMSU7jkc5rXaEAmxHeFz9GGKcU+iQXvZwUoZ0e6JfB/fTF/ujRnhxPmnoNXChpwxoCUowExZFllChDFkWWUKEBJcThzwSM/Ex4+YKVLBUIUL0dOy18zD70X8LgR6lWlDLYKtMHaIsWsdLmSLzFwPQKyGsuLJaohym9DZ1QSEhERz5gTe3M2t4bkgqKZ7Z2iSRwgItce67gHdx5p6pMLY4EsmzWHMHXXfZYjFsI2kNbqOQy9YXnub7o8RxThCzIDbedSe9b1OBP0tLwJN+fcozjJnilayOQSEmxaNSLZbn6/RZlBmeZS2ZKmVlxqmjF6jSwSukheGXfbN3bk34poC48AhMzHQqLbOpb/aHAkZsoAHHmo1F7bSOI9FvjdWJayR97jMQD3N0/NJaR9nJuKwhGpLmkSxCELRHrZePRVJfDWdznj5OKmSgfQ++9ARylf9j91PFu6P3aPLeJR5buov+TBCEIokMm2cOfD6pvOGT6NJXlEL19iseaCVvON4+bSvIDdy7TsnLw1Y/l9Rev0MoQhdkLArLxE3oqB/OnLf3HW+6rRWphGGyVWE0Yhbne01DLXaNLg7ybLkO2NPms4tdJG44HWjSu1KTwtS2qFg6umBG6MejU8CIckgjYWmJvJlvMWCclw62BTeZNghCFkqCEIUICEIUICEIUIUR0h05hrpS02dnEjTyJs4H94FTzAcVbUQMlZ7w1H4XDtN+aQ9LmCFzWVLBq32Xd4IJH1081XmzWPuo3ki7onEZ293B7eRGqFJZDwlguKaMPaQRcFIYcJa0k7/AKH58VvhGKRTxiSF4e0+RB5OB1BTqALIaymHjNpaDPNSEgi28WN3OOh4WuigoGsJdpc8U5ve2+U6H18EgxGsDQqzkXy2bzT6WVc9I+0vVRFjD7brgd3MlOmMbQWBbHqeJ5KtMeiMuYk3I1usQ1epWekSLRDRLaWHjyWlHF9U5hg7I8PzPqm2xJId0IQtAeulu9DEt6WZvKX+Jg/JWKFVvQnL/wA0zvid8w8fZWmFurd/Zo8z4zHF9U/P6AhCEY1hpILgjmCvH1VHlke38LnD5EhewyvImOMtVTjlLKP/ADcut7Jy+0qL4L6gK+yESEIXcioK19gqQ1GEZGlwMdUdWktNnMudQe9VQrm6BJAYalh4SRO/ea4fZc/2lhmxb9Gg1HzFh7NYZ1TdS4nvcXepUgWrW2Wy85GwQhChAQhChAQhChAQhChBJitEJoXxuGjh9eB+a8847hZhe5vC5HgDuuvSBVE9IWJRmseW2MZcWOtzG8/O5VJeoSm+hGdjsVdT1IIcQHaOHA+IV0x1hLQ4ajeqEnYWTA+GvPkfqrh2Xqs0Db8kGbGYbD5X3e3TfvBF94UIxl0rj7R8hop7REat+SZ8doxe/P6IMs7h4voQdtJoo1VtyvkB3EKePjsoptDRE5iBrYqRZia0IjTxFtyd4sLciu8TLDv3+ZNglUkVyO+5Hek9U+2nePPT0/JNKWROUcDkhCFpD1gsXoVf/iKgc44z8nO/NW8FTfQ0+1ZKOcXo5XGFuLV/Zo854+sX0/b9jKEITBpjBXlXbuHJidU3/uuPz1+69VFeZOlWHLi9T3lp+bQum7LSxdSXrH6oDX8pEkIQu/FAVrdAU1pqtvNkTv3XOH3VUqx+gua2ISN/FC7/AMSCtTx2PNYVPy+oSl5kegQsrVh0Wy8wHQQhChAQhChAQhChAQhaTOIBtbz3DvKhCNbdbRNpqdwBtI8ENtv8e4d6881NXmzj3bfM81ONvq81NQY4T1mti78R+Lg0a2AWcD6PmkAyHNxdvAPcBy7+KFKSQeEGQrD4JJY7hpdkG+28DeFZOyz8sYy3cwgOBAJtzBUkpsGjhaGxsa0dwW+HYfHG3q2NDRckAd5ubIDbYxFJHFtaGlpB4pXXRF4Tdi2FuIOQ2Pr4pywgvMIEnaAsVTfQJnGqIdXS5XEcUgdZyk+JUrBJd7QQSmbHsNERD2dg/QqiCNaEIxSjcx/sagEkD7Jprz7QPPVS91M6ZwsNCRryPNOdJsc14DnkkhxvqOCLGYGVMhqEIWsPTW0ibdEbv+IHvjd56hXYFQ/RpVNjxFhc4NGV4JJAA0G8lW3PtjQsNnVcIPLOD6LbWn3Z592iw7xteiH5Ch9R0m4YzT+0tPwte70CQVPS9hzdzpX/AAxu+9k0aInxXnLppitizz+KOM/Qj7Kf1HTTSDsU9S/9ljf4nKFbT7VUldOJpKCdzw0N1mDRYbtGra8HvYWdz3s9sNaFKkXJYRXSLqbx4tE3/Kwqn8ZXSSeqVw7RVo0hpaKH4adpI8yujqdq6S8lN+7SAqgyDwYfK/sRSO+Fjj6BWF0R4DVRYkyR9PKyPI9pc5pAFwLXutP/AFfF3/6hzByjZFH/AAtU12PjqibzTSv+J7itbedpKlxSlS7tJNY3LxopPOSyItwW60hHshbrmQwIQhQgIQhQgIQhQgJn2jZniyZi0Hfl0JHK/AJfU1YboNTy5eKZZi8uud6pKWCyQys2eiis9rRuAPdyKdYmhKI7gbtOI5X+yaqt5gcL3dE46HeWH8J7uSXGISzoL5Ux1lLIXZ2vIcNRy8LckudWB3ZOqKKnf7RcSW7xfU9/luVZP0DxWNztST52AubZ24jkeNuYXYADuXZ0QDU3VlTpbkpsY3EePxtdGddfQ8Ck8FOZqUtcPbbp5hYq3Zt6UYXOGk3009EPIXZDThFKL2tqCnunis0/E7zuUjpCHTEtGhKd3U7svsmxN9d6iMSZR8ezdS7e53lolUOxMx3l/wAyrUpk506fUIroJSua0/NNv3Klh6PXneD9Uuh6NzyVtRJXGrAW29yqIejfuS+Do4byCs9i7NUMFdQdHrPwhOMGwkY90KctW4UIRKHY2Me6PklsWy8Y90fJSFChBojwGMcB8ktgomt3BKkKEAIQhQgIQhQgIQhQgJmxbFsvss7XE8v5p3k3HwUKd2j4lCqyaWgajBSeoRyODs1zf18U80c4eLHf/WoTW1KsP/zB5+iBENUisDvHvsd/qEPp2uaWuFx/VlrJ2meBXd2/5qwuMFQxjczNA4f0CO5do5fYAASLaD/nI/8A23eoSqPcqZG1scZDokcgulkySvVWWQ21CaqqpI056J1q9yYqr/NZ4oXUOiY4JR5WAnenUrhQ9gLo7ejPRCz1Z//Z"/>
          <p:cNvSpPr/>
          <p:nvPr/>
        </p:nvSpPr>
        <p:spPr>
          <a:xfrm>
            <a:off x="1524000" y="-38417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4" name="Google Shape;404;p37" descr="data:image/jpeg;base64,/9j/4AAQSkZJRgABAQAAAQABAAD/2wCEAAkGBxQTEBUUExQUFBUXGBUYGBgXGBQVGhUYFBcWFxQVFRQYHCggGBolGxcVITEhJSksLi4uFx8zODMsNygtLiwBCgoKDg0OGxAQGi0kICQsLC8wLCwsLC4sLCwsLCwsLCwsLC8sLCwsLCwsLCwsLCwsLCwsLCwsLCwsLCwsLCwsLP/AABEIAKkBAAMBIgACEQEDEQH/xAAcAAABBAMBAAAAAAAAAAAAAAAABAUGBwECAwj/xABGEAABAwIDBAcGAgcGBQUAAAABAAIDBBEFEiEGMUFRBxMyYXGBsSJCcpGhwVLRU2KCkrLh8BQjJDNE8SU0Q2OiFXODwtL/xAAbAQACAgMBAAAAAAAAAAAAAAADBAACAQUGB//EADURAAIBAwIDBgMIAQUAAAAAAAABAgMEESExBRJBBhMiMlGBYZHBIzNCcaGx4fAVBxRi0fH/2gAMAwEAAhEDEQA/ALWQsrWR1gnRUQYtVhjCVUu2lPUHJM+N4hcLtfa4N+ZG7zUh6QMdysLQdToF32V6VY3NEFdG0C2XrGi7CN1nx8PJDq0Z1IeEasruNtWU2slWreGVzXBzXFrhuIJBHgQrfx7o3pqpnXUMjWF2th7UT/C3ZPh8lVmM4NPSvyTxlh4E9l3e124rVyg47ncWt/RuV4Xr6Mm+y/SnJEBHVt65m7OO2PiG5wVsYNi8FTGHwPa9vd7vcRwXmFKcOxCWCQSQvdG4cWm1+4jiFaNVrcUu+DUqvip+F/oTPpFweSgrxVQgtY93WNcBox9/aaSN1/rcp6h2RZX18FcwD+zStEsrdPZlZYGM87nX9krbZ3pQZK3qa+Ntjp1gF2H42Hd4hSLE8SpcNw58tLkyvJ6sNddpkfy32HG3cjUqnI3KL3NRe0atSMKNWHiWifRohfTDtF1szaWM+xFrJb3nncPAD6nuVcraSQuJc4kuJJJO8k6klLMEwt9VOyCPtPNr/hHvOPgEs25M6a3pQtaCj0W5YPQ1gJLn1byWsALGDcHfjceYG75rePpBpTVSMF4I81o5W+1G8cXSR29nXcRwTj0k4uzD6COig9l8jS0c2xjR7j3m9vMqkVuLS2XLlnBcTvnWruS/qPSFNiILQ51sruy9pDo3/C8ehS5edsC2gnpHEwvs09pjvaY/4mHT7qytmdu4JrNJFNJ+B7rxPP6kh1j8DoiTpSh8UJxqRkWBZCTxVIuGuBa617Hj3tO4jwSlUyXwYQsoUMGEWWQtgFMmcGoC2DVsGroGKrZlI5hizkTDtPthT0fsuvJJ+jba45Zjuaqrxvb2snOkvUt/DF7PzfvKG6mAig2XnkRkVEYRt/VUx/zOsFuzK4kdxve4TZW7d1cr7vqHjkGGzR5BV7wz3Z6ILVgtVH4D0iVUJF3iZvFr7n5O3hWxsvtRDWsPV+y8dqNxGYd4/EO9XU0yrgOxCxZdi1aEK+SmDRM2P4gI2FdBXtEMT5JoonStzAP0vu3HzHzTDj+DT1LbwVFOTe4s8fTvQ5Voh4W85NZWE+vQgGMYFX1EpcKSotuF2EeeqTR7BYgf9K8eJY31cpLVbM41cnrJH97ZyfpdNT9lsRJ/vOtbzL3yeuqwr+cVhRHf8PQlrKuhZs5s/i9G/PCGxj3mvkjyu8W3+qs+nxBk8BZiLKaMnQt62ORru9t9W/1qqpj6Pp375qf9p5v9QnODollda9TB5BzkGpcTqbxD07C1pa9/+gv2m6KjrJQvzDf1Tj/BJ9j81WlXSPieWSsdG8b2uBB/mrv2S2Sq6OwFY18fGNzC5v7JzXapJjmz9PVsyzxh/I7nN7w7eEF0867DtHi0qEuSb54+vU8zLOc2tc2BuBc2BO825qV7e7HjD3syyiRsmbKDo8Btrk20I1GuiiaA1h4Oio1YVoKcdgVy9D2zfVQmqkHtygBn6sY4+Lj6BU0pLsxttVURAY7rI/0bySP2Tvb/AForQaTyxXiNCrWo8lN/yXDjOwlJVTmadsj3mw7bgABuAaNwXKPo3w0f6cHxc4/daYHtnS4gzqxI6CUjslwa4H9R25yjG02zWLMcOoqpahh3Wc1j2/ENAfFN9/JLRs5GFgnU5KjUX8SaR7D4e3dSw+Yv6pZHs9RtGlPAP2GfcKnn7MYs++d7xzDqgD6ZlwdsXVm/WTwN+OpGo8yq97UfRjX+Ot471ol3zNp8mRxiDBuF2tDfDkmp9RG1wbHPFJwyZ25/LXXwVQO2KDbdZXULf/lDvRKcO2GhlflbiFO/KC5wjDnODRvIO4f7LMZVVqomJWlljWv+hcDHX4Edx0W9kkw512jfawAubmwFhc8TZLQE4npqaRpZ0ABbtahoXZjVVsykYaxRHpB2t/sjOriP988b/wBG3me88FKcUrm08D5n7mNJ8TwHmbLzjj+KPnmfK83e43PdyACDKYaERHVVRJJccziSSTqTfiSkT5id3z3AIlP8z9lo138ghhDkY7C9sxPEj+Fv3K5zQu97fyH8kuDtdLE8TwC7R0pcNNSePE/kFhsylkZWaahP2EYjIxzZI3Fr22II0I/MJPNgzgzMBos0E+U2eCBwI1UTyTlxuX9sRtY2tjyus2do9pv4h+Nvd3KTFq8+YZXOhkbLE6zm6i3HuI5FXvgOLMqqdkzOI1H4XDe0o0J9AU4Y1K+6SBlkpo/0cAH7xH/5UPspv0h4bPLWOcyJ72BrWgtsd2p0vfiofLRyN7UcjfFjh9loa9WDqvDR6DwqVNWkI5WceptBXSs7EkjfBzh904wbV1jN07/Ox9UykoWFOS2Y7K3oz80U/ZEoj26qvf6qQfrsH2Xdm249+khPewuYfooihEVeouotPhNnLemvYn0G29Od8dRH8Emb+JOFPtlBwqZm90kbXfVoCrFCIruohSfALSW2V7kp2lweOunM3/qMN7Boa9pYGgbgLlMrujupI/u5aaX4ZB90gWAFP9zneIWHDalKKjTqtJdGl/B0rthK6MA9Q59xrk9qx5GyZJ8NmZ24ZW/FG8fZSKDE5mdiWRvg535pfFtXVt/67iOTrO9Qs99DqmZVC8j1jL5r/sgvzH0U42X6S6imsyb/ABEW7U2e0fqu4+B+aldPUNqMHqJZo4s7A9ofkaL6aHTdvVNt3I/lw0xWDhec9OrBZi8f+MuuswjDMaaXxvEc/FzbNkHdIw9of1dVltTsHU0Ru5nWRfpYwSB8Y3s89EzU87mPD2Oc1w3OaSCPMKyNmOlR7QI61vWNtbrGj2v227neScoXsoaM0V/2fkvFS1/f+SqbK29hsB6inFxaWoDXyfqRjWKPzuXHyTrW7IYXVZayFwDGuDnsjLckhGoY5nuknlZSDC4CSXu7Tjc93cO4J6dwqkUonOxoOnJ824up4sosu7QgNXVrUFsukDGruxq1Y1dmhCkwqRWvS9jFmspmnf7b/wD6D1PyVQPjJ8TvUn28xLraqV53ZnW+Fnst9PqoiyrOtt54oO4bbQ0mhubDcFz6gndp9gnENAHP7lPOFYWCOskBy+60dqV3BrRy5lVbwXjHJHYsPdZuna7I5gb3HuUxwHBC72QPidyH5p+wfZOV7usmGVzuHBo4NAUyo8MZE2zR/vzQZSbGIwUSPTYA0x2sBpp9rqr8Xw10MpsLi+o5q9ZWKIbY4QHx5m9oX81WEsMko8yKsnkyWc0+yd3ceIIVi9FePZJ+qcbRz6AcGyN3fMafJV7XMBDhuvr4Eb/mumz9UWkEGxa4EHk4aj0TKeNRZrOh6QOrnH9Y/kgtWsRuAeevz1W68tuKnPWlL1bGY6ITTYfE7tRsd4tCbqjZukdvhjHh7J+iW4pVOjZmY0PN9xOX6qL7S1zOsP8AiuqOUB7BclhNjm0HLimLWNWbWJNIaod7J4jJr5/Q7jYujkGZhkaNey48DbcfBJZujxvuTvHxNafSyUYW6ofIMkgczMC7M1wytI3NzAG5OvFSimrGSEhj2uLd9ju8UzXr3Nu9Jt/QYd7dUnhVM/34kAm6P5h2ZY3eIcPzSCfYyrbuY13wuH3srWQqR4xcLfDCR4zcrdp+xTE2B1LO1Ty+Tc38N0ikic3tNc34muHqFei1dEDvAPkmI8bl+KH6jUOPT/FBexRQcFlXRNg8D+1FGf2Qm+fY+kd/0g34SW+iZjxqk94sYjx2k/NFoQbKvZHg73S26vO7NcXGXMASRySDHOjKGdnXUEjW5hfLcOjdf8Dh2fRSqkwtkdE6BoPVmQtIJvdrj7Qv81T8tdV4NWSQwyHIDdrX6sew6tJbz4XHEFdraUo3FJNeiZydbiNSjcSq03o2/wCsZsVwqamfknjdG7hmGh72u3EeCSAE6AEk6ADUkncAOauXB9u6DEWdTWMZE86WktkcT+B53HxstY+j2CkqW1LHl8bbmON2p6w9j2veaNTqhVLacHhm8t+P05025LX4dTrsvgP9nhZB72kkx5yEaM8GjRTOKKwsk+E0mVtzq46k8yd5TllTUfCsI5mtOVWbnLdnINXRrVuGrYBRsGkDQuGJz9XBI/8ACxx5bgbJUAmXbOTLQTn9RDbCRWp5px+tzPIvcXP8k209yeJ7gu9WPaAAuT9+5SiCmdRRB5jD5X6nNuYAL/NDzgOo5ZwwjAJ5C1wY4jTS2nmeStvZrCGttJIAZbW3ANYPwsHAeqadmhVSUbKjIMrhcNaQTYE6httfIp/oKrMWkcdCORCHPOdQsMY8I9vICasTxhkO/MTyaLlKa+bI0uKiON7VQwOY17c737mjgOZ7lRavBbZZF7dqA7dDN+7f0WsuIsmYQLg8WnQjyWK7aF9Nbr6Z8TPxCzmjxc3QeaKmaOaz22vwI5HeCpOODMGnsVDtDEWTvHPX8k30UlgfEH+vqn/buMsnY7mD9NVFInWNuA9P9keOsReekj1ZG2wA7llJ4a2N3Zex3g4Fdw5eUuMluhlxa3Qw7RVz2Pa1kliWOPVtj6yR5uA2w3Bu/UqE45I9jalsozSSOIByANvYBtnX0JF/AtVgV9U9kzcsLnNIAc9oB0Ltx42G9R7FcKe90gczRznanRv6pzfJdDY1YxjTi459fXcatqyWVt8QwivMkn9oYXOYYyRH1jRkew+0y1/qeRUgwWrY9zwGOY6zXOBym4dfK4OboQVC8AgAnYC3I2PV2awDQA4ak7tT9VMcI6mPMWSjqzlDWFwOQgagG501GnBNcYrq4i3y4aSS+bMXEYweM64HkLKSHEovxg+F3eiGVwPZbI7wjf6kLmo2leW0H8mKcy9RWsLiHvO6GTzs31Kzd/FrW/E9qZhwm8ntTZXvI+p1QkT8Rjb/AJk1Mzxlb/XFKKaXM25Fjcj5EhVuuGXNrFTrQwmSM4y2NZpWthbmOXNNYd5JNh5qMdMOzXX0oqWD+8gBvb3ozbOD4Wv81t0nzFmFAt0PWtII90hxIcPMBSLYzGm11Cx7rFxGSRvDMNHAjkd/mvRrCpyU6ePRfsBq2zlR7zpnB5ww6hfPKyKMZnvcGtHeeJ7gLkr0JhGHBjY4GkuZA0NuSTmd7zte9R/Z/YoYfUzy6HMclKL3LWO1e4940b5d6neF0oYwBbK4rKbSWwhRpci1FbGWC2ssoSwcAFsFhZWDJlR/b5v/AA6f4fuFIEzbZR5qCoH/AG3fRVexZblDbDYUJ6xznaiMA27zcN9D8laFTgDJQMwvZQnovZ/fVPww+sl1a9M3RKzzzDsPKNVHhvVsDGuLWDc0E28gukFOGu09U6vjCRU7QXeiy8kRriYDgAm2p2ap5HiUx3kBuHa3v9k6Yja+hF13oJA4eG8LCepGtBsr8PMzS15eQd4Ljr4pvp8GZAA1t7Dmb2UtcAE0YkRYrE89TMPgVP0lRjKw8neoUAJsQf67lNekWpu5rPE/YfdQp+mh3FGpeUBW85c7diA3WSrp4/B38wlEdDSw78WIP6jr+VrlVrZC1bnTf4F76neS4TVqfeVm/wAkv5L7wfCBJG2RtXUSMdqD7AuP3LpzGBxntGR/xPd6CybejmTNhsHc23yJUnT9O0oYUlBfI4O55o1ZQb2bQ2DAoP0TT8V3X8bpRDh0TOzGxvg0JWhMqEVshfJFukTEZaXDpZqctY9mWxyg73AHQ9youo6SMSf/AKpzfhaxv2V59J8WbCaoco7/ACIK8wLtezNrQq0ZucE2n1XwF60mmPVTtZWyduqmP7ZHom2atkd2pHu8XOPqUnQusjbUoeWCXshfLMtNjcbxr8l6lw1+Zt+Zv+9Z33Xlkq9ItrjTxwAx52vghfcEA9gA+i86/wBSbOVa0pci1UmbHhtKdWo4QWXgke2FbBFSwiqbmhe/K7uvcg/zXDYvAWU0rpKOcS0ko9phIJjcOy4O48Qb67lttVh4rKSnHMZwPED8017MbMSU7jkc5rXaEAmxHeFz9GGKcU+iQXvZwUoZ0e6JfB/fTF/ujRnhxPmnoNXChpwxoCUowExZFllChDFkWWUKEBJcThzwSM/Ex4+YKVLBUIUL0dOy18zD70X8LgR6lWlDLYKtMHaIsWsdLmSLzFwPQKyGsuLJaohym9DZ1QSEhERz5gTe3M2t4bkgqKZ7Z2iSRwgItce67gHdx5p6pMLY4EsmzWHMHXXfZYjFsI2kNbqOQy9YXnub7o8RxThCzIDbedSe9b1OBP0tLwJN+fcozjJnilayOQSEmxaNSLZbn6/RZlBmeZS2ZKmVlxqmjF6jSwSukheGXfbN3bk34poC48AhMzHQqLbOpb/aHAkZsoAHHmo1F7bSOI9FvjdWJayR97jMQD3N0/NJaR9nJuKwhGpLmkSxCELRHrZePRVJfDWdznj5OKmSgfQ++9ARylf9j91PFu6P3aPLeJR5buov+TBCEIokMm2cOfD6pvOGT6NJXlEL19iseaCVvON4+bSvIDdy7TsnLw1Y/l9Rev0MoQhdkLArLxE3oqB/OnLf3HW+6rRWphGGyVWE0Yhbne01DLXaNLg7ybLkO2NPms4tdJG44HWjSu1KTwtS2qFg6umBG6MejU8CIckgjYWmJvJlvMWCclw62BTeZNghCFkqCEIUICEIUICEIUIUR0h05hrpS02dnEjTyJs4H94FTzAcVbUQMlZ7w1H4XDtN+aQ9LmCFzWVLBq32Xd4IJH1081XmzWPuo3ki7onEZ293B7eRGqFJZDwlguKaMPaQRcFIYcJa0k7/AKH58VvhGKRTxiSF4e0+RB5OB1BTqALIaymHjNpaDPNSEgi28WN3OOh4WuigoGsJdpc8U5ve2+U6H18EgxGsDQqzkXy2bzT6WVc9I+0vVRFjD7brgd3MlOmMbQWBbHqeJ5KtMeiMuYk3I1usQ1epWekSLRDRLaWHjyWlHF9U5hg7I8PzPqm2xJId0IQtAeulu9DEt6WZvKX+Jg/JWKFVvQnL/wA0zvid8w8fZWmFurd/Zo8z4zHF9U/P6AhCEY1hpILgjmCvH1VHlke38LnD5EhewyvImOMtVTjlLKP/ADcut7Jy+0qL4L6gK+yESEIXcioK19gqQ1GEZGlwMdUdWktNnMudQe9VQrm6BJAYalh4SRO/ea4fZc/2lhmxb9Gg1HzFh7NYZ1TdS4nvcXepUgWrW2Wy85GwQhChAQhChAQhChAQhChBJitEJoXxuGjh9eB+a8847hZhe5vC5HgDuuvSBVE9IWJRmseW2MZcWOtzG8/O5VJeoSm+hGdjsVdT1IIcQHaOHA+IV0x1hLQ4ajeqEnYWTA+GvPkfqrh2Xqs0Db8kGbGYbD5X3e3TfvBF94UIxl0rj7R8hop7REat+SZ8doxe/P6IMs7h4voQdtJoo1VtyvkB3EKePjsoptDRE5iBrYqRZia0IjTxFtyd4sLciu8TLDv3+ZNglUkVyO+5Hek9U+2nePPT0/JNKWROUcDkhCFpD1gsXoVf/iKgc44z8nO/NW8FTfQ0+1ZKOcXo5XGFuLV/Zo854+sX0/b9jKEITBpjBXlXbuHJidU3/uuPz1+69VFeZOlWHLi9T3lp+bQum7LSxdSXrH6oDX8pEkIQu/FAVrdAU1pqtvNkTv3XOH3VUqx+gua2ISN/FC7/AMSCtTx2PNYVPy+oSl5kegQsrVh0Wy8wHQQhChAQhChAQhChAQhaTOIBtbz3DvKhCNbdbRNpqdwBtI8ENtv8e4d6881NXmzj3bfM81ONvq81NQY4T1mti78R+Lg0a2AWcD6PmkAyHNxdvAPcBy7+KFKSQeEGQrD4JJY7hpdkG+28DeFZOyz8sYy3cwgOBAJtzBUkpsGjhaGxsa0dwW+HYfHG3q2NDRckAd5ubIDbYxFJHFtaGlpB4pXXRF4Tdi2FuIOQ2Pr4pywgvMIEnaAsVTfQJnGqIdXS5XEcUgdZyk+JUrBJd7QQSmbHsNERD2dg/QqiCNaEIxSjcx/sagEkD7Jprz7QPPVS91M6ZwsNCRryPNOdJsc14DnkkhxvqOCLGYGVMhqEIWsPTW0ibdEbv+IHvjd56hXYFQ/RpVNjxFhc4NGV4JJAA0G8lW3PtjQsNnVcIPLOD6LbWn3Z592iw7xteiH5Ch9R0m4YzT+0tPwte70CQVPS9hzdzpX/AAxu+9k0aInxXnLppitizz+KOM/Qj7Kf1HTTSDsU9S/9ljf4nKFbT7VUldOJpKCdzw0N1mDRYbtGra8HvYWdz3s9sNaFKkXJYRXSLqbx4tE3/Kwqn8ZXSSeqVw7RVo0hpaKH4adpI8yujqdq6S8lN+7SAqgyDwYfK/sRSO+Fjj6BWF0R4DVRYkyR9PKyPI9pc5pAFwLXutP/AFfF3/6hzByjZFH/AAtU12PjqibzTSv+J7itbedpKlxSlS7tJNY3LxopPOSyItwW60hHshbrmQwIQhQgIQhQgIQhQgJn2jZniyZi0Hfl0JHK/AJfU1YboNTy5eKZZi8uud6pKWCyQys2eiis9rRuAPdyKdYmhKI7gbtOI5X+yaqt5gcL3dE46HeWH8J7uSXGISzoL5Ux1lLIXZ2vIcNRy8LckudWB3ZOqKKnf7RcSW7xfU9/luVZP0DxWNztST52AubZ24jkeNuYXYADuXZ0QDU3VlTpbkpsY3EePxtdGddfQ8Ck8FOZqUtcPbbp5hYq3Zt6UYXOGk3009EPIXZDThFKL2tqCnunis0/E7zuUjpCHTEtGhKd3U7svsmxN9d6iMSZR8ezdS7e53lolUOxMx3l/wAyrUpk506fUIroJSua0/NNv3Klh6PXneD9Uuh6NzyVtRJXGrAW29yqIejfuS+Do4byCs9i7NUMFdQdHrPwhOMGwkY90KctW4UIRKHY2Me6PklsWy8Y90fJSFChBojwGMcB8ktgomt3BKkKEAIQhQgIQhQgIQhQgJmxbFsvss7XE8v5p3k3HwUKd2j4lCqyaWgajBSeoRyODs1zf18U80c4eLHf/WoTW1KsP/zB5+iBENUisDvHvsd/qEPp2uaWuFx/VlrJ2meBXd2/5qwuMFQxjczNA4f0CO5do5fYAASLaD/nI/8A23eoSqPcqZG1scZDokcgulkySvVWWQ21CaqqpI056J1q9yYqr/NZ4oXUOiY4JR5WAnenUrhQ9gLo7ejPRCz1Z//Z"/>
          <p:cNvSpPr/>
          <p:nvPr/>
        </p:nvSpPr>
        <p:spPr>
          <a:xfrm>
            <a:off x="1524000" y="-38417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5" name="Google Shape;405;p37" descr="data:image/jpeg;base64,/9j/4AAQSkZJRgABAQAAAQABAAD/2wCEAAkGBxQTEBUUExQUFBUXGBUYGBgXGBQVGhUYFBcWFxQVFRQYHCggGBolGxcVITEhJSksLi4uFx8zODMsNygtLiwBCgoKDg0OGxAQGi0kICQsLC8wLCwsLC4sLCwsLCwsLCwsLC8sLCwsLCwsLCwsLCwsLCwsLCwsLCwsLCwsLCwsLP/AABEIAKkBAAMBIgACEQEDEQH/xAAcAAABBAMBAAAAAAAAAAAAAAAABAUGBwECAwj/xABGEAABAwIDBAcGAgcGBQUAAAABAAIDBBEFEiEGMUFRBxMyYXGBsSJCcpGhwVLRU2KCkrLh8BQjJDNE8SU0Q2OiFXODwtL/xAAbAQACAgMBAAAAAAAAAAAAAAADBAACAQUGB//EADURAAIBAwIDBgMIAQUAAAAAAAABAgMEESExBRJBBhMiMlGBYZHBIzNCcaGx4fAVBxRi0fH/2gAMAwEAAhEDEQA/ALWQsrWR1gnRUQYtVhjCVUu2lPUHJM+N4hcLtfa4N+ZG7zUh6QMdysLQdToF32V6VY3NEFdG0C2XrGi7CN1nx8PJDq0Z1IeEasruNtWU2slWreGVzXBzXFrhuIJBHgQrfx7o3pqpnXUMjWF2th7UT/C3ZPh8lVmM4NPSvyTxlh4E9l3e124rVyg47ncWt/RuV4Xr6Mm+y/SnJEBHVt65m7OO2PiG5wVsYNi8FTGHwPa9vd7vcRwXmFKcOxCWCQSQvdG4cWm1+4jiFaNVrcUu+DUqvip+F/oTPpFweSgrxVQgtY93WNcBox9/aaSN1/rcp6h2RZX18FcwD+zStEsrdPZlZYGM87nX9krbZ3pQZK3qa+Ntjp1gF2H42Hd4hSLE8SpcNw58tLkyvJ6sNddpkfy32HG3cjUqnI3KL3NRe0atSMKNWHiWifRohfTDtF1szaWM+xFrJb3nncPAD6nuVcraSQuJc4kuJJJO8k6klLMEwt9VOyCPtPNr/hHvOPgEs25M6a3pQtaCj0W5YPQ1gJLn1byWsALGDcHfjceYG75rePpBpTVSMF4I81o5W+1G8cXSR29nXcRwTj0k4uzD6COig9l8jS0c2xjR7j3m9vMqkVuLS2XLlnBcTvnWruS/qPSFNiILQ51sruy9pDo3/C8ehS5edsC2gnpHEwvs09pjvaY/4mHT7qytmdu4JrNJFNJ+B7rxPP6kh1j8DoiTpSh8UJxqRkWBZCTxVIuGuBa617Hj3tO4jwSlUyXwYQsoUMGEWWQtgFMmcGoC2DVsGroGKrZlI5hizkTDtPthT0fsuvJJ+jba45Zjuaqrxvb2snOkvUt/DF7PzfvKG6mAig2XnkRkVEYRt/VUx/zOsFuzK4kdxve4TZW7d1cr7vqHjkGGzR5BV7wz3Z6ILVgtVH4D0iVUJF3iZvFr7n5O3hWxsvtRDWsPV+y8dqNxGYd4/EO9XU0yrgOxCxZdi1aEK+SmDRM2P4gI2FdBXtEMT5JoonStzAP0vu3HzHzTDj+DT1LbwVFOTe4s8fTvQ5Voh4W85NZWE+vQgGMYFX1EpcKSotuF2EeeqTR7BYgf9K8eJY31cpLVbM41cnrJH97ZyfpdNT9lsRJ/vOtbzL3yeuqwr+cVhRHf8PQlrKuhZs5s/i9G/PCGxj3mvkjyu8W3+qs+nxBk8BZiLKaMnQt62ORru9t9W/1qqpj6Pp375qf9p5v9QnODollda9TB5BzkGpcTqbxD07C1pa9/+gv2m6KjrJQvzDf1Tj/BJ9j81WlXSPieWSsdG8b2uBB/mrv2S2Sq6OwFY18fGNzC5v7JzXapJjmz9PVsyzxh/I7nN7w7eEF0867DtHi0qEuSb54+vU8zLOc2tc2BuBc2BO825qV7e7HjD3syyiRsmbKDo8Btrk20I1GuiiaA1h4Oio1YVoKcdgVy9D2zfVQmqkHtygBn6sY4+Lj6BU0pLsxttVURAY7rI/0bySP2Tvb/AForQaTyxXiNCrWo8lN/yXDjOwlJVTmadsj3mw7bgABuAaNwXKPo3w0f6cHxc4/daYHtnS4gzqxI6CUjslwa4H9R25yjG02zWLMcOoqpahh3Wc1j2/ENAfFN9/JLRs5GFgnU5KjUX8SaR7D4e3dSw+Yv6pZHs9RtGlPAP2GfcKnn7MYs++d7xzDqgD6ZlwdsXVm/WTwN+OpGo8yq97UfRjX+Ot471ol3zNp8mRxiDBuF2tDfDkmp9RG1wbHPFJwyZ25/LXXwVQO2KDbdZXULf/lDvRKcO2GhlflbiFO/KC5wjDnODRvIO4f7LMZVVqomJWlljWv+hcDHX4Edx0W9kkw512jfawAubmwFhc8TZLQE4npqaRpZ0ABbtahoXZjVVsykYaxRHpB2t/sjOriP988b/wBG3me88FKcUrm08D5n7mNJ8TwHmbLzjj+KPnmfK83e43PdyACDKYaERHVVRJJccziSSTqTfiSkT5id3z3AIlP8z9lo138ghhDkY7C9sxPEj+Fv3K5zQu97fyH8kuDtdLE8TwC7R0pcNNSePE/kFhsylkZWaahP2EYjIxzZI3Fr22II0I/MJPNgzgzMBos0E+U2eCBwI1UTyTlxuX9sRtY2tjyus2do9pv4h+Nvd3KTFq8+YZXOhkbLE6zm6i3HuI5FXvgOLMqqdkzOI1H4XDe0o0J9AU4Y1K+6SBlkpo/0cAH7xH/5UPspv0h4bPLWOcyJ72BrWgtsd2p0vfiofLRyN7UcjfFjh9loa9WDqvDR6DwqVNWkI5WceptBXSs7EkjfBzh904wbV1jN07/Ox9UykoWFOS2Y7K3oz80U/ZEoj26qvf6qQfrsH2Xdm249+khPewuYfooihEVeouotPhNnLemvYn0G29Od8dRH8Emb+JOFPtlBwqZm90kbXfVoCrFCIruohSfALSW2V7kp2lweOunM3/qMN7Boa9pYGgbgLlMrujupI/u5aaX4ZB90gWAFP9zneIWHDalKKjTqtJdGl/B0rthK6MA9Q59xrk9qx5GyZJ8NmZ24ZW/FG8fZSKDE5mdiWRvg535pfFtXVt/67iOTrO9Qs99DqmZVC8j1jL5r/sgvzH0U42X6S6imsyb/ABEW7U2e0fqu4+B+aldPUNqMHqJZo4s7A9ofkaL6aHTdvVNt3I/lw0xWDhec9OrBZi8f+MuuswjDMaaXxvEc/FzbNkHdIw9of1dVltTsHU0Ru5nWRfpYwSB8Y3s89EzU87mPD2Oc1w3OaSCPMKyNmOlR7QI61vWNtbrGj2v227neScoXsoaM0V/2fkvFS1/f+SqbK29hsB6inFxaWoDXyfqRjWKPzuXHyTrW7IYXVZayFwDGuDnsjLckhGoY5nuknlZSDC4CSXu7Tjc93cO4J6dwqkUonOxoOnJ824up4sosu7QgNXVrUFsukDGruxq1Y1dmhCkwqRWvS9jFmspmnf7b/wD6D1PyVQPjJ8TvUn28xLraqV53ZnW+Fnst9PqoiyrOtt54oO4bbQ0mhubDcFz6gndp9gnENAHP7lPOFYWCOskBy+60dqV3BrRy5lVbwXjHJHYsPdZuna7I5gb3HuUxwHBC72QPidyH5p+wfZOV7usmGVzuHBo4NAUyo8MZE2zR/vzQZSbGIwUSPTYA0x2sBpp9rqr8Xw10MpsLi+o5q9ZWKIbY4QHx5m9oX81WEsMko8yKsnkyWc0+yd3ceIIVi9FePZJ+qcbRz6AcGyN3fMafJV7XMBDhuvr4Eb/mumz9UWkEGxa4EHk4aj0TKeNRZrOh6QOrnH9Y/kgtWsRuAeevz1W68tuKnPWlL1bGY6ITTYfE7tRsd4tCbqjZukdvhjHh7J+iW4pVOjZmY0PN9xOX6qL7S1zOsP8AiuqOUB7BclhNjm0HLimLWNWbWJNIaod7J4jJr5/Q7jYujkGZhkaNey48DbcfBJZujxvuTvHxNafSyUYW6ofIMkgczMC7M1wytI3NzAG5OvFSimrGSEhj2uLd9ju8UzXr3Nu9Jt/QYd7dUnhVM/34kAm6P5h2ZY3eIcPzSCfYyrbuY13wuH3srWQqR4xcLfDCR4zcrdp+xTE2B1LO1Ty+Tc38N0ikic3tNc34muHqFei1dEDvAPkmI8bl+KH6jUOPT/FBexRQcFlXRNg8D+1FGf2Qm+fY+kd/0g34SW+iZjxqk94sYjx2k/NFoQbKvZHg73S26vO7NcXGXMASRySDHOjKGdnXUEjW5hfLcOjdf8Dh2fRSqkwtkdE6BoPVmQtIJvdrj7Qv81T8tdV4NWSQwyHIDdrX6sew6tJbz4XHEFdraUo3FJNeiZydbiNSjcSq03o2/wCsZsVwqamfknjdG7hmGh72u3EeCSAE6AEk6ADUkncAOauXB9u6DEWdTWMZE86WktkcT+B53HxstY+j2CkqW1LHl8bbmON2p6w9j2veaNTqhVLacHhm8t+P05025LX4dTrsvgP9nhZB72kkx5yEaM8GjRTOKKwsk+E0mVtzq46k8yd5TllTUfCsI5mtOVWbnLdnINXRrVuGrYBRsGkDQuGJz9XBI/8ACxx5bgbJUAmXbOTLQTn9RDbCRWp5px+tzPIvcXP8k209yeJ7gu9WPaAAuT9+5SiCmdRRB5jD5X6nNuYAL/NDzgOo5ZwwjAJ5C1wY4jTS2nmeStvZrCGttJIAZbW3ANYPwsHAeqadmhVSUbKjIMrhcNaQTYE6httfIp/oKrMWkcdCORCHPOdQsMY8I9vICasTxhkO/MTyaLlKa+bI0uKiON7VQwOY17c737mjgOZ7lRavBbZZF7dqA7dDN+7f0WsuIsmYQLg8WnQjyWK7aF9Nbr6Z8TPxCzmjxc3QeaKmaOaz22vwI5HeCpOODMGnsVDtDEWTvHPX8k30UlgfEH+vqn/buMsnY7mD9NVFInWNuA9P9keOsReekj1ZG2wA7llJ4a2N3Zex3g4Fdw5eUuMluhlxa3Qw7RVz2Pa1kliWOPVtj6yR5uA2w3Bu/UqE45I9jalsozSSOIByANvYBtnX0JF/AtVgV9U9kzcsLnNIAc9oB0Ltx42G9R7FcKe90gczRznanRv6pzfJdDY1YxjTi459fXcatqyWVt8QwivMkn9oYXOYYyRH1jRkew+0y1/qeRUgwWrY9zwGOY6zXOBym4dfK4OboQVC8AgAnYC3I2PV2awDQA4ak7tT9VMcI6mPMWSjqzlDWFwOQgagG501GnBNcYrq4i3y4aSS+bMXEYweM64HkLKSHEovxg+F3eiGVwPZbI7wjf6kLmo2leW0H8mKcy9RWsLiHvO6GTzs31Kzd/FrW/E9qZhwm8ntTZXvI+p1QkT8Rjb/AJk1Mzxlb/XFKKaXM25Fjcj5EhVuuGXNrFTrQwmSM4y2NZpWthbmOXNNYd5JNh5qMdMOzXX0oqWD+8gBvb3ozbOD4Wv81t0nzFmFAt0PWtII90hxIcPMBSLYzGm11Cx7rFxGSRvDMNHAjkd/mvRrCpyU6ePRfsBq2zlR7zpnB5ww6hfPKyKMZnvcGtHeeJ7gLkr0JhGHBjY4GkuZA0NuSTmd7zte9R/Z/YoYfUzy6HMclKL3LWO1e4940b5d6neF0oYwBbK4rKbSWwhRpci1FbGWC2ssoSwcAFsFhZWDJlR/b5v/AA6f4fuFIEzbZR5qCoH/AG3fRVexZblDbDYUJ6xznaiMA27zcN9D8laFTgDJQMwvZQnovZ/fVPww+sl1a9M3RKzzzDsPKNVHhvVsDGuLWDc0E28gukFOGu09U6vjCRU7QXeiy8kRriYDgAm2p2ap5HiUx3kBuHa3v9k6Yja+hF13oJA4eG8LCepGtBsr8PMzS15eQd4Ljr4pvp8GZAA1t7Dmb2UtcAE0YkRYrE89TMPgVP0lRjKw8neoUAJsQf67lNekWpu5rPE/YfdQp+mh3FGpeUBW85c7diA3WSrp4/B38wlEdDSw78WIP6jr+VrlVrZC1bnTf4F76neS4TVqfeVm/wAkv5L7wfCBJG2RtXUSMdqD7AuP3LpzGBxntGR/xPd6CybejmTNhsHc23yJUnT9O0oYUlBfI4O55o1ZQb2bQ2DAoP0TT8V3X8bpRDh0TOzGxvg0JWhMqEVshfJFukTEZaXDpZqctY9mWxyg73AHQ9youo6SMSf/AKpzfhaxv2V59J8WbCaoco7/ACIK8wLtezNrQq0ZucE2n1XwF60mmPVTtZWyduqmP7ZHom2atkd2pHu8XOPqUnQusjbUoeWCXshfLMtNjcbxr8l6lw1+Zt+Zv+9Z33Xlkq9ItrjTxwAx52vghfcEA9gA+i86/wBSbOVa0pci1UmbHhtKdWo4QWXgke2FbBFSwiqbmhe/K7uvcg/zXDYvAWU0rpKOcS0ko9phIJjcOy4O48Qb67lttVh4rKSnHMZwPED8017MbMSU7jkc5rXaEAmxHeFz9GGKcU+iQXvZwUoZ0e6JfB/fTF/ujRnhxPmnoNXChpwxoCUowExZFllChDFkWWUKEBJcThzwSM/Ex4+YKVLBUIUL0dOy18zD70X8LgR6lWlDLYKtMHaIsWsdLmSLzFwPQKyGsuLJaohym9DZ1QSEhERz5gTe3M2t4bkgqKZ7Z2iSRwgItce67gHdx5p6pMLY4EsmzWHMHXXfZYjFsI2kNbqOQy9YXnub7o8RxThCzIDbedSe9b1OBP0tLwJN+fcozjJnilayOQSEmxaNSLZbn6/RZlBmeZS2ZKmVlxqmjF6jSwSukheGXfbN3bk34poC48AhMzHQqLbOpb/aHAkZsoAHHmo1F7bSOI9FvjdWJayR97jMQD3N0/NJaR9nJuKwhGpLmkSxCELRHrZePRVJfDWdznj5OKmSgfQ++9ARylf9j91PFu6P3aPLeJR5buov+TBCEIokMm2cOfD6pvOGT6NJXlEL19iseaCVvON4+bSvIDdy7TsnLw1Y/l9Rev0MoQhdkLArLxE3oqB/OnLf3HW+6rRWphGGyVWE0Yhbne01DLXaNLg7ybLkO2NPms4tdJG44HWjSu1KTwtS2qFg6umBG6MejU8CIckgjYWmJvJlvMWCclw62BTeZNghCFkqCEIUICEIUICEIUIUR0h05hrpS02dnEjTyJs4H94FTzAcVbUQMlZ7w1H4XDtN+aQ9LmCFzWVLBq32Xd4IJH1081XmzWPuo3ki7onEZ293B7eRGqFJZDwlguKaMPaQRcFIYcJa0k7/AKH58VvhGKRTxiSF4e0+RB5OB1BTqALIaymHjNpaDPNSEgi28WN3OOh4WuigoGsJdpc8U5ve2+U6H18EgxGsDQqzkXy2bzT6WVc9I+0vVRFjD7brgd3MlOmMbQWBbHqeJ5KtMeiMuYk3I1usQ1epWekSLRDRLaWHjyWlHF9U5hg7I8PzPqm2xJId0IQtAeulu9DEt6WZvKX+Jg/JWKFVvQnL/wA0zvid8w8fZWmFurd/Zo8z4zHF9U/P6AhCEY1hpILgjmCvH1VHlke38LnD5EhewyvImOMtVTjlLKP/ADcut7Jy+0qL4L6gK+yESEIXcioK19gqQ1GEZGlwMdUdWktNnMudQe9VQrm6BJAYalh4SRO/ea4fZc/2lhmxb9Gg1HzFh7NYZ1TdS4nvcXepUgWrW2Wy85GwQhChAQhChAQhChAQhChBJitEJoXxuGjh9eB+a8847hZhe5vC5HgDuuvSBVE9IWJRmseW2MZcWOtzG8/O5VJeoSm+hGdjsVdT1IIcQHaOHA+IV0x1hLQ4ajeqEnYWTA+GvPkfqrh2Xqs0Db8kGbGYbD5X3e3TfvBF94UIxl0rj7R8hop7REat+SZ8doxe/P6IMs7h4voQdtJoo1VtyvkB3EKePjsoptDRE5iBrYqRZia0IjTxFtyd4sLciu8TLDv3+ZNglUkVyO+5Hek9U+2nePPT0/JNKWROUcDkhCFpD1gsXoVf/iKgc44z8nO/NW8FTfQ0+1ZKOcXo5XGFuLV/Zo854+sX0/b9jKEITBpjBXlXbuHJidU3/uuPz1+69VFeZOlWHLi9T3lp+bQum7LSxdSXrH6oDX8pEkIQu/FAVrdAU1pqtvNkTv3XOH3VUqx+gua2ISN/FC7/AMSCtTx2PNYVPy+oSl5kegQsrVh0Wy8wHQQhChAQhChAQhChAQhaTOIBtbz3DvKhCNbdbRNpqdwBtI8ENtv8e4d6881NXmzj3bfM81ONvq81NQY4T1mti78R+Lg0a2AWcD6PmkAyHNxdvAPcBy7+KFKSQeEGQrD4JJY7hpdkG+28DeFZOyz8sYy3cwgOBAJtzBUkpsGjhaGxsa0dwW+HYfHG3q2NDRckAd5ubIDbYxFJHFtaGlpB4pXXRF4Tdi2FuIOQ2Pr4pywgvMIEnaAsVTfQJnGqIdXS5XEcUgdZyk+JUrBJd7QQSmbHsNERD2dg/QqiCNaEIxSjcx/sagEkD7Jprz7QPPVS91M6ZwsNCRryPNOdJsc14DnkkhxvqOCLGYGVMhqEIWsPTW0ibdEbv+IHvjd56hXYFQ/RpVNjxFhc4NGV4JJAA0G8lW3PtjQsNnVcIPLOD6LbWn3Z592iw7xteiH5Ch9R0m4YzT+0tPwte70CQVPS9hzdzpX/AAxu+9k0aInxXnLppitizz+KOM/Qj7Kf1HTTSDsU9S/9ljf4nKFbT7VUldOJpKCdzw0N1mDRYbtGra8HvYWdz3s9sNaFKkXJYRXSLqbx4tE3/Kwqn8ZXSSeqVw7RVo0hpaKH4adpI8yujqdq6S8lN+7SAqgyDwYfK/sRSO+Fjj6BWF0R4DVRYkyR9PKyPI9pc5pAFwLXutP/AFfF3/6hzByjZFH/AAtU12PjqibzTSv+J7itbedpKlxSlS7tJNY3LxopPOSyItwW60hHshbrmQwIQhQgIQhQgIQhQgJn2jZniyZi0Hfl0JHK/AJfU1YboNTy5eKZZi8uud6pKWCyQys2eiis9rRuAPdyKdYmhKI7gbtOI5X+yaqt5gcL3dE46HeWH8J7uSXGISzoL5Ux1lLIXZ2vIcNRy8LckudWB3ZOqKKnf7RcSW7xfU9/luVZP0DxWNztST52AubZ24jkeNuYXYADuXZ0QDU3VlTpbkpsY3EePxtdGddfQ8Ck8FOZqUtcPbbp5hYq3Zt6UYXOGk3009EPIXZDThFKL2tqCnunis0/E7zuUjpCHTEtGhKd3U7svsmxN9d6iMSZR8ezdS7e53lolUOxMx3l/wAyrUpk506fUIroJSua0/NNv3Klh6PXneD9Uuh6NzyVtRJXGrAW29yqIejfuS+Do4byCs9i7NUMFdQdHrPwhOMGwkY90KctW4UIRKHY2Me6PklsWy8Y90fJSFChBojwGMcB8ktgomt3BKkKEAIQhQgIQhQgIQhQgJmxbFsvss7XE8v5p3k3HwUKd2j4lCqyaWgajBSeoRyODs1zf18U80c4eLHf/WoTW1KsP/zB5+iBENUisDvHvsd/qEPp2uaWuFx/VlrJ2meBXd2/5qwuMFQxjczNA4f0CO5do5fYAASLaD/nI/8A23eoSqPcqZG1scZDokcgulkySvVWWQ21CaqqpI056J1q9yYqr/NZ4oXUOiY4JR5WAnenUrhQ9gLo7ejPRCz1Z//Z"/>
          <p:cNvSpPr/>
          <p:nvPr/>
        </p:nvSpPr>
        <p:spPr>
          <a:xfrm>
            <a:off x="1524000" y="-38417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6" name="Google Shape;406;p37" descr="http://static.it.groupon-content.net/12/36/132344847361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1944" y="5373216"/>
            <a:ext cx="1523036" cy="100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7" descr="https://encrypted-tbn2.gstatic.com/images?q=tbn:ANd9GcSzKVDyD8Sg5VZSPecF5ETQV3Nl5vm6A6q4fDRFGv_a4h44x8L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9537" y="5373216"/>
            <a:ext cx="1621641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7" descr="https://encrypted-tbn3.gstatic.com/images?q=tbn:ANd9GcRCSqSi0Mvp3ExcnlrUXgqntKqB-GMmp3gy8_5N4niPAicCwAL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44020" y="1015494"/>
            <a:ext cx="1245204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7" descr="C:\Users\utente\AppData\Local\Microsoft\Windows\Temporary Internet Files\Content.IE5\E6FPDBGA\MC900441394[1]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76320" y="3501008"/>
            <a:ext cx="1159024" cy="115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7" descr="C:\Users\utente\AppData\Local\Microsoft\Windows\Temporary Internet Files\Content.IE5\E6FPDBGA\MM900323802[1].gif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03512" y="620688"/>
            <a:ext cx="10287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7" descr="C:\Users\utente\AppData\Local\Microsoft\Windows\Temporary Internet Files\Content.IE5\DYEXJFWI\dglxasset[1].aspx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76320" y="5363160"/>
            <a:ext cx="1224136" cy="1206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8"/>
          <p:cNvSpPr txBox="1">
            <a:spLocks noGrp="1"/>
          </p:cNvSpPr>
          <p:nvPr>
            <p:ph type="ctrTitle"/>
          </p:nvPr>
        </p:nvSpPr>
        <p:spPr>
          <a:xfrm>
            <a:off x="4074247" y="332656"/>
            <a:ext cx="6954823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entury Gothic"/>
              <a:buNone/>
            </a:pPr>
            <a:r>
              <a:rPr lang="it-IT" sz="54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ALLEGATI</a:t>
            </a:r>
            <a:endParaRPr sz="5400" b="0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7" name="Google Shape;417;p38" descr="http://www.datamanager.it/wp-content/uploads/2014/04/con-gmail-allegati-fino-a-10-gb-Gmail_allegati_10_Gb-800x500_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3029" y="4470517"/>
            <a:ext cx="5472608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8" descr="http://screenshot.it.sftcdn.net/blog/it/2013/10/Come-gestire-gli-allegati-in-iOS-664x37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87306" y="503343"/>
            <a:ext cx="2376264" cy="1728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38" descr="http://1.bp.blogspot.com/-ivx8sPkrN0E/T7oWeBCAwKI/AAAAAAAAAfw/aZoBDKIIB3o/s1600/Fil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91545" y="332656"/>
            <a:ext cx="2072357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38"/>
          <p:cNvSpPr/>
          <p:nvPr/>
        </p:nvSpPr>
        <p:spPr>
          <a:xfrm>
            <a:off x="2091744" y="1772816"/>
            <a:ext cx="7320135" cy="469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8145" marR="195580" lvl="0" indent="0" algn="l" rtl="0">
              <a:lnSpc>
                <a:spcPct val="14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Piano è completato dai seguenti documenti pubblicati, a norma di legge, nella apposita sezione e visionabili sul sito web dell’Istituto </a:t>
            </a:r>
            <a:r>
              <a:rPr lang="it-IT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www.</a:t>
            </a:r>
            <a:r>
              <a:rPr lang="it-IT" sz="16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istitutocomprensivodonlmilani.edu.it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315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entury Gothic"/>
              <a:buAutoNum type="arabicPeriod"/>
            </a:pPr>
            <a:r>
              <a:rPr lang="it-IT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ATTO DI INDIRIZZO DEL DIRIGENTE SCOLASTICO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2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entury Gothic"/>
              <a:buAutoNum type="arabicPeriod"/>
            </a:pPr>
            <a:r>
              <a:rPr lang="it-IT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REGOLAMENTO D’ISTITUTO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2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entury Gothic"/>
              <a:buAutoNum type="arabicPeriod"/>
            </a:pPr>
            <a:r>
              <a:rPr lang="it-IT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CARTA DEI SERVIZI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2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entury Gothic"/>
              <a:buAutoNum type="arabicPeriod"/>
            </a:pPr>
            <a:r>
              <a:rPr lang="it-IT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PATTO EDUCATIVO DI CORRESPONSABILITÀ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2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entury Gothic"/>
              <a:buAutoNum type="arabicPeriod"/>
            </a:pPr>
            <a:r>
              <a:rPr lang="it-IT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CURRICOLO VERTICALE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2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entury Gothic"/>
              <a:buAutoNum type="arabicPeriod"/>
            </a:pPr>
            <a:r>
              <a:rPr lang="it-IT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CRITERI SULLA VALUTAZIONE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2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entury Gothic"/>
              <a:buAutoNum type="arabicPeriod"/>
            </a:pPr>
            <a:r>
              <a:rPr lang="it-IT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RAV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2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entury Gothic"/>
              <a:buAutoNum type="arabicPeriod"/>
            </a:pPr>
            <a:r>
              <a:rPr lang="it-IT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PIANO ANNUALE DELLE ATTIVITÀ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2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entury Gothic"/>
              <a:buAutoNum type="arabicPeriod"/>
            </a:pPr>
            <a:r>
              <a:rPr lang="it-IT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PIANO ANNUALE DI INCLUSIONE</a:t>
            </a:r>
            <a:endParaRPr sz="12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9"/>
          <p:cNvSpPr txBox="1">
            <a:spLocks noGrp="1"/>
          </p:cNvSpPr>
          <p:nvPr>
            <p:ph type="body" idx="1"/>
          </p:nvPr>
        </p:nvSpPr>
        <p:spPr>
          <a:xfrm>
            <a:off x="1847528" y="1196752"/>
            <a:ext cx="9237814" cy="547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50"/>
              <a:buFont typeface="Noto Sans Symbols"/>
              <a:buNone/>
            </a:pPr>
            <a:r>
              <a:rPr lang="it-IT" sz="2550" b="1" i="1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Istituto Comprensivo Statale </a:t>
            </a:r>
            <a:endParaRPr/>
          </a:p>
          <a:p>
            <a:pPr marL="342900" marR="0" lvl="0" indent="-3429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50"/>
              <a:buFont typeface="Noto Sans Symbols"/>
              <a:buNone/>
            </a:pPr>
            <a:r>
              <a:rPr lang="it-IT" sz="2550" b="1" i="1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“Don  Milani” </a:t>
            </a:r>
            <a:endParaRPr/>
          </a:p>
          <a:p>
            <a:pPr marL="342900" marR="0" lvl="0" indent="-3429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r>
              <a:rPr lang="it-IT" sz="2380" b="1" i="1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Scuola dell’Infanzia – Scuola Primaria – </a:t>
            </a:r>
            <a:endParaRPr/>
          </a:p>
          <a:p>
            <a:pPr marL="342900" marR="0" lvl="0" indent="-3429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r>
              <a:rPr lang="it-IT" sz="2380" b="1" i="1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Scuola Secondaria di primo grado</a:t>
            </a:r>
            <a:endParaRPr/>
          </a:p>
          <a:p>
            <a:pPr marL="342900" marR="0" lvl="0" indent="-3429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endParaRPr sz="2380" b="1" i="1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r>
              <a:rPr lang="it-IT" sz="2380" b="1" i="1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Via F. Turati, 125 - 93100 CALTANISSETTA</a:t>
            </a:r>
            <a:endParaRPr sz="2380" b="1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r>
              <a:rPr lang="it-IT" sz="238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C.F. 80004350858</a:t>
            </a:r>
            <a:endParaRPr/>
          </a:p>
          <a:p>
            <a:pPr marL="342900" marR="0" lvl="0" indent="-3429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r>
              <a:rPr lang="it-IT" sz="238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E-mail : clee006009@istruzione.it </a:t>
            </a:r>
            <a:endParaRPr/>
          </a:p>
          <a:p>
            <a:pPr marL="342900" marR="0" lvl="0" indent="-3429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r>
              <a:rPr lang="it-IT" sz="238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sito web: www.</a:t>
            </a:r>
            <a:r>
              <a:rPr lang="it-IT" sz="2380" b="1">
                <a:solidFill>
                  <a:schemeClr val="accent1"/>
                </a:solidFill>
              </a:rPr>
              <a:t>istitutocomprensivodonlmilani</a:t>
            </a:r>
            <a:r>
              <a:rPr lang="it-IT" sz="238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.edu.it</a:t>
            </a:r>
            <a:r>
              <a:rPr lang="it-IT" sz="2380" b="1" i="1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342900" marR="0" lvl="0" indent="-3429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r>
              <a:rPr lang="it-IT" sz="2380" b="1" i="1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(0934 598587 </a:t>
            </a:r>
            <a:r>
              <a:rPr lang="it-IT" sz="1275" b="1" i="1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(Don  Milani) </a:t>
            </a:r>
            <a:r>
              <a:rPr lang="it-IT" sz="2380" b="1" i="1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Fax 0934 598008) </a:t>
            </a:r>
            <a:endParaRPr/>
          </a:p>
          <a:p>
            <a:pPr marL="342900" marR="0" lvl="0" indent="-3429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r>
              <a:rPr lang="it-IT" sz="2380" b="1" i="1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0934 592132 </a:t>
            </a:r>
            <a:r>
              <a:rPr lang="it-IT" sz="1530" b="1" i="1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(F. Cordova)</a:t>
            </a:r>
            <a:r>
              <a:rPr lang="it-IT" sz="2380" b="1" i="1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0934 592270 </a:t>
            </a:r>
            <a:r>
              <a:rPr lang="it-IT" sz="1530" b="1" i="1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(G. Rodari)</a:t>
            </a:r>
            <a:endParaRPr/>
          </a:p>
          <a:p>
            <a:pPr marL="342900" marR="0" lvl="0" indent="-3429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r>
              <a:rPr lang="it-IT" sz="2380" b="1" i="1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0934 554216 </a:t>
            </a:r>
            <a:r>
              <a:rPr lang="it-IT" sz="1530" b="1" i="1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(A. Moro)</a:t>
            </a:r>
            <a:endParaRPr sz="2380" b="1" i="1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endParaRPr sz="238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39"/>
          <p:cNvSpPr txBox="1">
            <a:spLocks noGrp="1"/>
          </p:cNvSpPr>
          <p:nvPr>
            <p:ph type="title"/>
          </p:nvPr>
        </p:nvSpPr>
        <p:spPr>
          <a:xfrm>
            <a:off x="2339706" y="-84138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Century Gothic"/>
              <a:buNone/>
            </a:pPr>
            <a:r>
              <a:rPr lang="it-IT" sz="36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it-IT" sz="36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NOSTRI </a:t>
            </a:r>
            <a:r>
              <a:rPr lang="it-IT" sz="36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CONTATTI</a:t>
            </a:r>
            <a:endParaRPr sz="3600" b="1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71" y="525925"/>
            <a:ext cx="3268883" cy="181981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84" name="Google Shape;184;p20"/>
          <p:cNvSpPr/>
          <p:nvPr/>
        </p:nvSpPr>
        <p:spPr>
          <a:xfrm>
            <a:off x="1465994" y="3460420"/>
            <a:ext cx="34563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0850" marR="0" lvl="0" indent="-45085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000"/>
              <a:buFont typeface="Noto Sans Symbols"/>
              <a:buChar char="✓"/>
            </a:pPr>
            <a:r>
              <a:rPr lang="it-IT" sz="2000" b="1" i="1" u="none" strike="noStrike" cap="none">
                <a:solidFill>
                  <a:srgbClr val="006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Scuola dell’Infanzia</a:t>
            </a:r>
            <a:endParaRPr sz="2000" b="1" i="0" u="none" strike="noStrike" cap="none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5" name="Google Shape;185;p20"/>
          <p:cNvSpPr/>
          <p:nvPr/>
        </p:nvSpPr>
        <p:spPr>
          <a:xfrm>
            <a:off x="1535286" y="4131609"/>
            <a:ext cx="273630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0850" marR="0" lvl="0" indent="-4508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✓"/>
            </a:pPr>
            <a:r>
              <a:rPr lang="it-IT" sz="2000" b="1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Scuola Primaria</a:t>
            </a:r>
            <a:endParaRPr/>
          </a:p>
          <a:p>
            <a:pPr marL="0" marR="0" lvl="0" indent="45085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1" u="none" strike="noStrike" cap="none">
              <a:solidFill>
                <a:srgbClr val="4F622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45085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6" name="Google Shape;186;p20"/>
          <p:cNvSpPr/>
          <p:nvPr/>
        </p:nvSpPr>
        <p:spPr>
          <a:xfrm>
            <a:off x="1535286" y="4949760"/>
            <a:ext cx="338437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0850" marR="0" lvl="0" indent="-45085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✓"/>
            </a:pPr>
            <a:r>
              <a:rPr lang="it-IT" sz="2000" b="1" i="1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Scuola Secondaria di       primo gr</a:t>
            </a:r>
            <a:r>
              <a:rPr lang="it-IT" sz="2000" b="1" i="1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ado</a:t>
            </a:r>
            <a:endParaRPr sz="2000" b="1" i="0" u="none" strike="noStrike" cap="none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2791402" y="123020"/>
            <a:ext cx="705678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ISTITUTO  COMPRENSIVO STATALE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“DON  MILANI</a:t>
            </a:r>
            <a:r>
              <a:rPr lang="it-IT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pic>
        <p:nvPicPr>
          <p:cNvPr id="188" name="Google Shape;188;p20" descr="C:\Users\utente\Desktop\Fabio23.11.2013\Scuola dal 06-12-2013\aiuto dirigente dal 23.11.2013\Funzioni strumentali\Funz strum Pof 2013.2014\scuolafoto\F. Cordova\ACattur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9309534" y="525925"/>
            <a:ext cx="2592288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76116" y="1160699"/>
            <a:ext cx="2596047" cy="16904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90" name="Google Shape;190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13497" y="1339166"/>
            <a:ext cx="2279176" cy="167939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91" name="Google Shape;191;p20"/>
          <p:cNvSpPr/>
          <p:nvPr/>
        </p:nvSpPr>
        <p:spPr>
          <a:xfrm>
            <a:off x="4853085" y="2946668"/>
            <a:ext cx="6096000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it-IT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 plessi di scuola dell’infanzia: Plesso “Via F.Turati” in via F.Turati, Plesso “A.Moro” in via Aldo Moro e plesso “Don Milani” in via Ferdinando I;</a:t>
            </a:r>
            <a:endParaRPr/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it-IT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due plessi di scuola primaria: “Don Milani” in via F.Turati e “G.Rodari” in Via Ferdinando I;</a:t>
            </a:r>
            <a:endParaRPr/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it-IT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plesso di scuola secondaria di I grado: “F.Cordova” in Via Leone XIII.</a:t>
            </a:r>
            <a:endParaRPr sz="2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"/>
          <p:cNvSpPr txBox="1">
            <a:spLocks noGrp="1"/>
          </p:cNvSpPr>
          <p:nvPr>
            <p:ph type="title"/>
          </p:nvPr>
        </p:nvSpPr>
        <p:spPr>
          <a:xfrm>
            <a:off x="1981200" y="-99392"/>
            <a:ext cx="82296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entury Gothic"/>
              <a:buNone/>
            </a:pPr>
            <a:r>
              <a:rPr lang="it-IT" sz="36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RISORSE STRUTTURALI</a:t>
            </a:r>
            <a:endParaRPr sz="3600" b="0" i="0" u="none" strike="noStrike" cap="non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7" name="Google Shape;197;p21" descr="C:\Users\utente\Desktop\Fabio23.11.2013\Scuola dal 06-12-2013\aiuto dirigente dal 23.11.2013\Funzioni strumentali\Funz strum Pof 2013.2014\scuolafoto\F. Cordova\cortile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03513" y="4797152"/>
            <a:ext cx="2884200" cy="15843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98" name="Google Shape;198;p21"/>
          <p:cNvSpPr txBox="1"/>
          <p:nvPr/>
        </p:nvSpPr>
        <p:spPr>
          <a:xfrm>
            <a:off x="5015880" y="2492897"/>
            <a:ext cx="2232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21"/>
          <p:cNvSpPr/>
          <p:nvPr/>
        </p:nvSpPr>
        <p:spPr>
          <a:xfrm>
            <a:off x="4511824" y="2055475"/>
            <a:ext cx="3816300" cy="5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0850" marR="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0850" marR="0" lvl="0" indent="-4508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•"/>
            </a:pPr>
            <a:r>
              <a:rPr lang="it-IT" sz="1600" b="1" i="0" u="none" strike="noStrike" cap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Ampie aule dotate di 	  	   LIM e computer;</a:t>
            </a:r>
            <a:endParaRPr sz="1600" b="1" i="0" u="none" strike="noStrike" cap="none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0850" marR="0" lvl="0" indent="-4508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•"/>
            </a:pPr>
            <a:r>
              <a:rPr lang="it-IT" sz="1600" b="1" i="0" u="none" strike="noStrike" cap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Laboratori di Scienze</a:t>
            </a:r>
            <a:endParaRPr sz="1600" b="1" i="0" u="none" strike="noStrike" cap="none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0850" marR="0" lvl="0" indent="-4508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•"/>
            </a:pPr>
            <a:r>
              <a:rPr lang="it-IT" sz="1600" b="1" i="0" u="none" strike="noStrike" cap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Laboratori di Musica</a:t>
            </a:r>
            <a:endParaRPr sz="1600" b="1" i="0" u="none" strike="noStrike" cap="none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0850" marR="0" lvl="0" indent="-4508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•"/>
            </a:pPr>
            <a:r>
              <a:rPr lang="it-IT" sz="1600" b="1" i="0" u="none" strike="noStrike" cap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Laboratori di    	  	  tecnologia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0850" marR="0" lvl="0" indent="-4508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•"/>
            </a:pPr>
            <a:r>
              <a:rPr lang="it-IT" sz="1600" b="1" i="0" u="none" strike="noStrike" cap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Laboratori di Arte   	  	  (Ceramica,  pittura,..)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0850" marR="0" lvl="0" indent="-4508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•"/>
            </a:pPr>
            <a:r>
              <a:rPr lang="it-IT" sz="1600" b="1" i="0" u="none" strike="noStrike" cap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Locali mensa con cucina</a:t>
            </a:r>
            <a:endParaRPr sz="1600" b="1" i="0" u="none" strike="noStrike" cap="none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0850" marR="0" lvl="0" indent="-4508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•"/>
            </a:pPr>
            <a:r>
              <a:rPr lang="it-IT" sz="1600" b="1" i="0" u="none" strike="noStrike" cap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Sale riunioni 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0850" marR="0" lvl="0" indent="-4508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•"/>
            </a:pPr>
            <a:r>
              <a:rPr lang="it-IT" sz="1600" b="1" i="0" u="none" strike="noStrike" cap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Sale teatro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0850" marR="0" lvl="0" indent="-4508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•"/>
            </a:pPr>
            <a:r>
              <a:rPr lang="it-IT" sz="1600" b="1" i="0" u="none" strike="noStrike" cap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Palestre  attrezzate;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0850" marR="0" lvl="0" indent="-4508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•"/>
            </a:pPr>
            <a:r>
              <a:rPr lang="it-IT" sz="1600" b="1" i="0" u="none" strike="noStrike" cap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Ampi cortili interni;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0850" marR="0" lvl="0" indent="-4508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•"/>
            </a:pPr>
            <a:r>
              <a:rPr lang="it-IT" sz="1600" b="1" i="0" u="none" strike="noStrike" cap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Aule multimediali;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0850" marR="0" lvl="0" indent="-4508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•"/>
            </a:pPr>
            <a:r>
              <a:rPr lang="it-IT" sz="1600" b="1" i="0" u="none" strike="noStrike" cap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Locali biblioteca;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0850" marR="0" lvl="0" indent="-4508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•"/>
            </a:pPr>
            <a:r>
              <a:rPr lang="it-IT" sz="1600" b="1" i="0" u="none" strike="noStrike" cap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e altro …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0850" marR="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0850" marR="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0850" marR="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0850" marR="0" lvl="0" indent="-3365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3549" y="4581125"/>
            <a:ext cx="2232251" cy="18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01" name="Google Shape;201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91744" y="692697"/>
            <a:ext cx="4032448" cy="144030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02" name="Google Shape;202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24192" y="2275132"/>
            <a:ext cx="2984501" cy="172819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03" name="Google Shape;203;p21" descr="C:\Users\utente\Desktop\Fabio23.11.2013\Scuola dal 06-12-2013\aiuto dirigente dal 23.11.2013\Funzioni strumentali\Funz strum Pof 2013.2014\scuolafoto\F. Cordova\IMGP1831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5400" y="1682332"/>
            <a:ext cx="2520280" cy="216916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2"/>
          <p:cNvSpPr txBox="1">
            <a:spLocks noGrp="1"/>
          </p:cNvSpPr>
          <p:nvPr>
            <p:ph type="title"/>
          </p:nvPr>
        </p:nvSpPr>
        <p:spPr>
          <a:xfrm>
            <a:off x="1981197" y="-115380"/>
            <a:ext cx="9046191" cy="89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entury Gothic"/>
              <a:buNone/>
            </a:pPr>
            <a:r>
              <a:rPr lang="it-IT" sz="32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it-IT" sz="32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 sz="28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3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PRINCIPI ISPIRATORI DELLA  SCUOLA</a:t>
            </a:r>
            <a:endParaRPr/>
          </a:p>
        </p:txBody>
      </p:sp>
      <p:sp>
        <p:nvSpPr>
          <p:cNvPr id="209" name="Google Shape;209;p22"/>
          <p:cNvSpPr txBox="1">
            <a:spLocks noGrp="1"/>
          </p:cNvSpPr>
          <p:nvPr>
            <p:ph type="body" idx="1"/>
          </p:nvPr>
        </p:nvSpPr>
        <p:spPr>
          <a:xfrm>
            <a:off x="1775974" y="1138169"/>
            <a:ext cx="9456639" cy="4927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90"/>
              <a:buFont typeface="Noto Sans Symbols"/>
              <a:buChar char="•"/>
            </a:pPr>
            <a:r>
              <a:rPr lang="it-IT" sz="259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Condivisione di scelte educative, formative e culturali</a:t>
            </a:r>
            <a:endParaRPr sz="1665" b="0" i="0" u="none" strike="noStrike" cap="none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Noto Sans Symbols"/>
              <a:buNone/>
            </a:pPr>
            <a:r>
              <a:rPr lang="it-IT" sz="1850" b="0" i="0" u="none" strike="noStrike" cap="none">
                <a:solidFill>
                  <a:srgbClr val="00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</a:t>
            </a:r>
            <a:r>
              <a:rPr lang="it-IT" sz="1850" b="1" i="0" u="none" strike="noStrike" cap="none">
                <a:solidFill>
                  <a:srgbClr val="00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Diritto all’apprendimento      </a:t>
            </a:r>
            <a:endParaRPr/>
          </a:p>
          <a:p>
            <a:pPr marL="342900" marR="0" lvl="0" indent="-3429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Noto Sans Symbols"/>
              <a:buNone/>
            </a:pPr>
            <a:r>
              <a:rPr lang="it-IT" sz="1850" b="0" i="0" u="none" strike="noStrike" cap="none">
                <a:solidFill>
                  <a:srgbClr val="00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</a:t>
            </a:r>
            <a:r>
              <a:rPr lang="it-IT" sz="1850" b="1" i="0" u="none" strike="noStrike" cap="none">
                <a:solidFill>
                  <a:srgbClr val="006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Sviluppo delle potenzialità</a:t>
            </a:r>
            <a:endParaRPr/>
          </a:p>
          <a:p>
            <a:pPr marL="342900" marR="0" lvl="0" indent="-3429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Noto Sans Symbols"/>
              <a:buNone/>
            </a:pPr>
            <a:r>
              <a:rPr lang="it-IT" sz="1850" b="1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Valorizzazione delle differenze </a:t>
            </a:r>
            <a:endParaRPr/>
          </a:p>
          <a:p>
            <a:pPr marL="342900" marR="0" lvl="0" indent="-3429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Noto Sans Symbols"/>
              <a:buNone/>
            </a:pPr>
            <a:r>
              <a:rPr lang="it-IT" sz="1850" b="1" i="0" u="none" strike="noStrike" cap="none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Maturazione personale</a:t>
            </a:r>
            <a:endParaRPr/>
          </a:p>
          <a:p>
            <a:pPr marL="342900" marR="0" lvl="0" indent="-3429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Noto Sans Symbols"/>
              <a:buNone/>
            </a:pPr>
            <a:r>
              <a:rPr lang="it-IT" sz="1850" b="1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Personalizzazione  - Individualizzazione</a:t>
            </a:r>
            <a:endParaRPr/>
          </a:p>
          <a:p>
            <a:pPr marL="342900" marR="0" lvl="0" indent="-3429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Noto Sans Symbols"/>
              <a:buNone/>
            </a:pPr>
            <a:r>
              <a:rPr lang="it-IT" sz="1850" b="1" i="0" u="none" strike="noStrike" cap="none">
                <a:solidFill>
                  <a:srgbClr val="00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Acquisizione e scambio delle competenze</a:t>
            </a:r>
            <a:endParaRPr/>
          </a:p>
          <a:p>
            <a:pPr marL="342900" marR="0" lvl="0" indent="-3429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Noto Sans Symbols"/>
              <a:buNone/>
            </a:pPr>
            <a:r>
              <a:rPr lang="it-IT" sz="1850" b="1" i="0" u="none" strike="noStrike" cap="none">
                <a:solidFill>
                  <a:srgbClr val="00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</a:t>
            </a:r>
            <a:r>
              <a:rPr lang="it-IT" sz="1850" b="1" i="0" u="none" strike="noStrike" cap="none">
                <a:solidFill>
                  <a:srgbClr val="EE6C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Aggiornamento e formazione del Personale</a:t>
            </a:r>
            <a:endParaRPr sz="1850" b="1" i="0" u="none" strike="noStrike" cap="none">
              <a:solidFill>
                <a:srgbClr val="EE6C4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95"/>
              <a:buFont typeface="Noto Sans Symbols"/>
              <a:buNone/>
            </a:pPr>
            <a:endParaRPr sz="1295" b="0" i="0" u="none" strike="noStrike" cap="none">
              <a:solidFill>
                <a:srgbClr val="0033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90"/>
              <a:buFont typeface="Noto Sans Symbols"/>
              <a:buChar char="•"/>
            </a:pPr>
            <a:r>
              <a:rPr lang="it-IT" sz="259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Cooperazione fra dirigente, docenti, operatori e genitori</a:t>
            </a:r>
            <a:endParaRPr/>
          </a:p>
          <a:p>
            <a:pPr marL="342900" marR="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90"/>
              <a:buFont typeface="Noto Sans Symbols"/>
              <a:buChar char="•"/>
            </a:pPr>
            <a:r>
              <a:rPr lang="it-IT" sz="259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Apertura al territorio e collaborazione Enti Esterni</a:t>
            </a:r>
            <a:endParaRPr/>
          </a:p>
          <a:p>
            <a:pPr marL="342900" marR="0" lvl="0" indent="-178435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90"/>
              <a:buFont typeface="Noto Sans Symbols"/>
              <a:buNone/>
            </a:pPr>
            <a:endParaRPr sz="259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Noto Sans Symbols"/>
              <a:buNone/>
            </a:pPr>
            <a:endParaRPr sz="1665" b="0" i="0" u="none" strike="noStrike" cap="none">
              <a:solidFill>
                <a:srgbClr val="0033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0" name="Google Shape;210;p22" descr="C:\Users\utente\AppData\Local\Microsoft\Windows\Temporary Internet Files\Content.IE5\9CUM604Z\MC900039226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8105" y="5267862"/>
            <a:ext cx="1872208" cy="1342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"/>
          <p:cNvSpPr/>
          <p:nvPr/>
        </p:nvSpPr>
        <p:spPr>
          <a:xfrm>
            <a:off x="1751464" y="300251"/>
            <a:ext cx="9125802" cy="611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L’Istituto Comprensivo “Don L. Milani”  ha  individuato la  propria</a:t>
            </a: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3200" b="1" i="0" u="none" strike="noStrike" cap="none">
                <a:solidFill>
                  <a:srgbClr val="EE6C49"/>
                </a:solidFill>
                <a:latin typeface="Calibri"/>
                <a:ea typeface="Calibri"/>
                <a:cs typeface="Calibri"/>
                <a:sym typeface="Calibri"/>
              </a:rPr>
              <a:t>VISION  :</a:t>
            </a:r>
            <a:endParaRPr sz="3200" b="0" i="0" u="none" strike="noStrike" cap="none">
              <a:solidFill>
                <a:srgbClr val="EE6C4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✓"/>
            </a:pPr>
            <a:r>
              <a:rPr lang="it-IT" sz="1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porsi come </a:t>
            </a:r>
            <a:r>
              <a:rPr lang="it-IT" sz="1800" b="1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mediatore</a:t>
            </a:r>
            <a:r>
              <a:rPr lang="it-IT" sz="1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tra i nuovi saperi e le richieste di nuove competenze, e i valori della tradizione umanistica e culturale che hanno reso grande nel panorama internazionale la scuola di base italiana.  </a:t>
            </a:r>
            <a:endParaRPr/>
          </a:p>
          <a:p>
            <a:pPr marL="342900" marR="0" lvl="0" indent="-34290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✓"/>
            </a:pPr>
            <a:r>
              <a:rPr lang="it-IT" sz="1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connotarsi come la “</a:t>
            </a:r>
            <a:r>
              <a:rPr lang="it-IT" sz="1800" b="1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scuola per la democrazia</a:t>
            </a:r>
            <a:r>
              <a:rPr lang="it-IT" sz="1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”, intesa questa come partecipazione responsabile e attiva alle scelte della vita comunitaria della scuola, acquisizione del senso del rispetto e della reciprocità mediante la pratica quotidiana, offerta di opportunità che siano pari per tutti gli alunni, sia potenziando le abilità e le propensioni personali, che operando per il superamento di limiti che impediscano l’armonico sviluppo del sé e dell’identità sociale e culturale, in un contesto favorevole e disteso</a:t>
            </a:r>
            <a:endParaRPr/>
          </a:p>
          <a:p>
            <a:pPr marL="0" marR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per  attuare    la seguente  </a:t>
            </a:r>
            <a:r>
              <a:rPr lang="it-IT" sz="3200" b="0" i="0" u="none" strike="noStrike" cap="none">
                <a:solidFill>
                  <a:srgbClr val="EE6C49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it-IT" sz="3200" b="1" i="0" u="none" strike="noStrike" cap="none">
                <a:solidFill>
                  <a:srgbClr val="EE6C49"/>
                </a:solidFill>
                <a:latin typeface="Calibri"/>
                <a:ea typeface="Calibri"/>
                <a:cs typeface="Calibri"/>
                <a:sym typeface="Calibri"/>
              </a:rPr>
              <a:t>MISSION</a:t>
            </a:r>
            <a:r>
              <a:rPr lang="it-IT" sz="3200" b="0" i="0" u="none" strike="noStrike" cap="none">
                <a:solidFill>
                  <a:srgbClr val="EE6C49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t-IT" sz="3600" b="1" i="1" u="none" strike="noStrike" cap="none">
                <a:solidFill>
                  <a:srgbClr val="0084D1"/>
                </a:solidFill>
                <a:latin typeface="Arial"/>
                <a:ea typeface="Arial"/>
                <a:cs typeface="Arial"/>
                <a:sym typeface="Arial"/>
              </a:rPr>
              <a:t>“Scuola per i diritti; scuola del Diritto”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8675" y="245661"/>
            <a:ext cx="9348717" cy="6489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 txBox="1">
            <a:spLocks noGrp="1"/>
          </p:cNvSpPr>
          <p:nvPr>
            <p:ph type="title"/>
          </p:nvPr>
        </p:nvSpPr>
        <p:spPr>
          <a:xfrm>
            <a:off x="1951480" y="455645"/>
            <a:ext cx="9458048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</a:pPr>
            <a:r>
              <a:rPr lang="it-IT" sz="2000" b="1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Individuazione degli obiettivi formativi per la scelta di tutte le attività</a:t>
            </a:r>
            <a:r>
              <a:rPr lang="it-IT" sz="2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it-IT" sz="2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 sz="2000" b="1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didattiche e dei progetti di ampliamento dell’offerta formativa</a:t>
            </a:r>
            <a:r>
              <a:rPr lang="it-IT" sz="2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it-IT" sz="2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000" b="0" i="0" u="none" strike="noStrike" cap="non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6" name="Google Shape;226;p25"/>
          <p:cNvPicPr preferRelativeResize="0"/>
          <p:nvPr/>
        </p:nvPicPr>
        <p:blipFill rotWithShape="1">
          <a:blip r:embed="rId3">
            <a:alphaModFix/>
          </a:blip>
          <a:srcRect t="-12465" r="-476" b="-14615"/>
          <a:stretch/>
        </p:blipFill>
        <p:spPr>
          <a:xfrm>
            <a:off x="1610436" y="1351128"/>
            <a:ext cx="8338782" cy="5240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>
            <a:spLocks noGrp="1"/>
          </p:cNvSpPr>
          <p:nvPr>
            <p:ph type="body" idx="1"/>
          </p:nvPr>
        </p:nvSpPr>
        <p:spPr>
          <a:xfrm>
            <a:off x="1847528" y="1556792"/>
            <a:ext cx="2736304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50"/>
              <a:buFont typeface="Noto Sans Symbols"/>
              <a:buChar char="•"/>
            </a:pPr>
            <a:r>
              <a:rPr lang="it-IT" sz="1250" b="1" i="0" u="none" strike="noStrike" cap="none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PROGETTO VALUTAZIONE E MIGLIORAMENTO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50"/>
              <a:buFont typeface="Noto Sans Symbols"/>
              <a:buChar char="•"/>
            </a:pPr>
            <a:endParaRPr sz="1250" b="1" i="0" u="none" strike="noStrike" cap="none">
              <a:solidFill>
                <a:srgbClr val="008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6"/>
          <p:cNvSpPr txBox="1">
            <a:spLocks noGrp="1"/>
          </p:cNvSpPr>
          <p:nvPr>
            <p:ph type="title"/>
          </p:nvPr>
        </p:nvSpPr>
        <p:spPr>
          <a:xfrm>
            <a:off x="1981200" y="260648"/>
            <a:ext cx="8229600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rPr lang="it-IT" sz="36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POLITICA DELLA QUALITA’ e il RAV</a:t>
            </a:r>
            <a:endParaRPr sz="36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6"/>
          <p:cNvSpPr txBox="1"/>
          <p:nvPr/>
        </p:nvSpPr>
        <p:spPr>
          <a:xfrm>
            <a:off x="4871864" y="1844824"/>
            <a:ext cx="3096344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AUTOVALUTAZIONE </a:t>
            </a:r>
            <a:endParaRPr sz="1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74320" marR="0" lvl="0" indent="-27432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RAV</a:t>
            </a:r>
            <a:endParaRPr sz="2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Google Shape;234;p26"/>
          <p:cNvSpPr txBox="1"/>
          <p:nvPr/>
        </p:nvSpPr>
        <p:spPr>
          <a:xfrm>
            <a:off x="7536160" y="1556792"/>
            <a:ext cx="3131840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APPRENDIMENTO COOPERATIVO ATTRAVERSO METODOLOGIE INFORMATICHE E DIGITALI : LIM, TABLET , REGISTRO ELETTRONICO.</a:t>
            </a:r>
            <a:endParaRPr/>
          </a:p>
        </p:txBody>
      </p:sp>
      <p:sp>
        <p:nvSpPr>
          <p:cNvPr id="235" name="Google Shape;235;p26"/>
          <p:cNvSpPr/>
          <p:nvPr/>
        </p:nvSpPr>
        <p:spPr>
          <a:xfrm>
            <a:off x="2927648" y="3212976"/>
            <a:ext cx="936104" cy="100811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5875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p26"/>
          <p:cNvSpPr/>
          <p:nvPr/>
        </p:nvSpPr>
        <p:spPr>
          <a:xfrm>
            <a:off x="8688288" y="3212976"/>
            <a:ext cx="936104" cy="100811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5875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26"/>
          <p:cNvSpPr/>
          <p:nvPr/>
        </p:nvSpPr>
        <p:spPr>
          <a:xfrm>
            <a:off x="5879976" y="3212976"/>
            <a:ext cx="936104" cy="100811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5875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8" name="Google Shape;238;p26"/>
          <p:cNvSpPr txBox="1"/>
          <p:nvPr/>
        </p:nvSpPr>
        <p:spPr>
          <a:xfrm>
            <a:off x="2135560" y="4581128"/>
            <a:ext cx="7992888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❖"/>
            </a:pPr>
            <a:r>
              <a:rPr lang="it-IT" sz="24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MIGLIORI RISULTATI DI APPRENDIMENTO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❖"/>
            </a:pPr>
            <a:r>
              <a:rPr lang="it-IT" sz="2400" b="1" i="0" u="none" strike="noStrike" cap="none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TRASPARENZA DEI RISULTATI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❖"/>
            </a:pPr>
            <a:r>
              <a:rPr lang="it-IT" sz="2400" b="1" i="0" u="none" strike="noStrike" cap="non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INTERVENTI MIRATI.</a:t>
            </a:r>
            <a:endParaRPr sz="3200" b="1" i="0" u="none" strike="noStrike" cap="none">
              <a:solidFill>
                <a:srgbClr val="008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26" descr="http://www.treccani.it/export/sites/default/immagini/digital_magazine/il_genio_del_futuro.jpg_77078621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0176" y="5013177"/>
            <a:ext cx="2699682" cy="1468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ilo">
  <a:themeElements>
    <a:clrScheme name="Filo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1068</Words>
  <Application>Microsoft Office PowerPoint</Application>
  <PresentationFormat>Personalizzato</PresentationFormat>
  <Paragraphs>229</Paragraphs>
  <Slides>22</Slides>
  <Notes>22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0" baseType="lpstr">
      <vt:lpstr>Arial</vt:lpstr>
      <vt:lpstr>Cambria</vt:lpstr>
      <vt:lpstr>Century Gothic</vt:lpstr>
      <vt:lpstr>Times New Roman</vt:lpstr>
      <vt:lpstr>Calibri</vt:lpstr>
      <vt:lpstr>Noto Sans Symbols</vt:lpstr>
      <vt:lpstr>Comic Sans MS</vt:lpstr>
      <vt:lpstr>Filo</vt:lpstr>
      <vt:lpstr>ISTITUTO COMPRENSIVO STATALE DON  L. MILANI Scuola dell’Infanzia – Scuola Primaria – Scuola Secondaria di primo grado </vt:lpstr>
      <vt:lpstr>Presentazione standard di PowerPoint</vt:lpstr>
      <vt:lpstr>Presentazione standard di PowerPoint</vt:lpstr>
      <vt:lpstr>LE RISORSE STRUTTURALI</vt:lpstr>
      <vt:lpstr>  PRINCIPI ISPIRATORI DELLA  SCUOLA</vt:lpstr>
      <vt:lpstr>Presentazione standard di PowerPoint</vt:lpstr>
      <vt:lpstr>Presentazione standard di PowerPoint</vt:lpstr>
      <vt:lpstr>Individuazione degli obiettivi formativi per la scelta di tutte le attività didattiche e dei progetti di ampliamento dell’offerta formativa </vt:lpstr>
      <vt:lpstr>LA POLITICA DELLA QUALITA’ e il RAV</vt:lpstr>
      <vt:lpstr>PRIORITA’, TRAGUARDI E OBIETTIVI DESUNTI DAL RAV </vt:lpstr>
      <vt:lpstr>Presentazione standard di PowerPoint</vt:lpstr>
      <vt:lpstr>Presentazione standard di PowerPoint</vt:lpstr>
      <vt:lpstr>STRUTTURA DELL’ISTITUTO COMPRENSIVO</vt:lpstr>
      <vt:lpstr>Presentazione standard di PowerPoint</vt:lpstr>
      <vt:lpstr>PROGETTAZIONE CURRICOLARE, EXTRACURRICOLARE, EDUCATIVA   Obiettivi formativi generali   </vt:lpstr>
      <vt:lpstr>TRE SCUOLE :  UN UNICO  OBIETTIVO ….CRESCERE INSIEME</vt:lpstr>
      <vt:lpstr>Presentazione standard di PowerPoint</vt:lpstr>
      <vt:lpstr>OFFERTA FORMATIVA – CURRICOLO</vt:lpstr>
      <vt:lpstr>PIANI D’INTERVENTO PER ALUNNI CON BISOGNI EDUCATIVI SPECIALI (B.E.S.) OLTRE OGNI BARRIERA </vt:lpstr>
      <vt:lpstr>AMPLIAMENTO DELL’OFFERTA FORMATIVA Progetti 2018.2019</vt:lpstr>
      <vt:lpstr>ALLEGATI</vt:lpstr>
      <vt:lpstr>I NOSTRI CONTATTI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ISTITUTO COMPRENSIVO STATALE DON  L. MILANI Scuola dell’Infanzia – Scuola Primaria – Scuola Secondaria di primo grado </dc:title>
  <dc:creator>Luigina</dc:creator>
  <cp:lastModifiedBy>Luigina</cp:lastModifiedBy>
  <cp:revision>1</cp:revision>
  <dcterms:modified xsi:type="dcterms:W3CDTF">2019-01-26T10:20:47Z</dcterms:modified>
</cp:coreProperties>
</file>